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7" r:id="rId12"/>
    <p:sldId id="269" r:id="rId13"/>
    <p:sldId id="268" r:id="rId14"/>
  </p:sldIdLst>
  <p:sldSz cx="10972800" cy="8229600" type="B4JIS"/>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67BAB-EED7-4046-A09A-85364B4F491B}" v="50" dt="2025-11-04T14:27:15.751"/>
    <p1510:client id="{4D8F7EDA-4B1A-4E7E-9032-CD9CA5BCDCA3}" v="13" dt="2025-11-05T08:14:32.872"/>
    <p1510:client id="{7C33F202-7FE8-46EE-BC26-8BB33DC40C13}" v="65" dt="2025-11-03T08:35:14.038"/>
    <p1510:client id="{977A2C7B-0C5E-4014-A3AB-CC3F07223742}" v="466" dt="2025-11-04T15:35:30.22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AE7"/>
          </a:solidFill>
        </a:fill>
      </a:tcStyle>
    </a:wholeTbl>
    <a:band2H>
      <a:tcTxStyle/>
      <a:tcStyle>
        <a:tcBdr/>
        <a:fill>
          <a:solidFill>
            <a:srgbClr val="E6F5F3"/>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F3D1"/>
          </a:solidFill>
        </a:fill>
      </a:tcStyle>
    </a:wholeTbl>
    <a:band2H>
      <a:tcTxStyle/>
      <a:tcStyle>
        <a:tcBdr/>
        <a:fill>
          <a:solidFill>
            <a:srgbClr val="F2F9E9"/>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CFD1"/>
          </a:solidFill>
        </a:fill>
      </a:tcStyle>
    </a:wholeTbl>
    <a:band2H>
      <a:tcTxStyle/>
      <a:tcStyle>
        <a:tcBdr/>
        <a:fill>
          <a:solidFill>
            <a:srgbClr val="FCE8E9"/>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xfrm>
            <a:off x="1143000" y="685800"/>
            <a:ext cx="4572000" cy="3429000"/>
          </a:xfrm>
          <a:prstGeom prst="rect">
            <a:avLst/>
          </a:prstGeom>
        </p:spPr>
        <p:txBody>
          <a:bodyPr/>
          <a:lstStyle/>
          <a:p>
            <a:endParaRPr/>
          </a:p>
        </p:txBody>
      </p:sp>
      <p:sp>
        <p:nvSpPr>
          <p:cNvPr id="197" name="Shape 19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i="1">
        <a:latin typeface="+mn-lt"/>
        <a:ea typeface="+mn-ea"/>
        <a:cs typeface="+mn-cs"/>
        <a:sym typeface="Arial"/>
      </a:defRPr>
    </a:lvl1pPr>
    <a:lvl2pPr indent="228600" latinLnBrk="0">
      <a:defRPr sz="1200" i="1">
        <a:latin typeface="+mn-lt"/>
        <a:ea typeface="+mn-ea"/>
        <a:cs typeface="+mn-cs"/>
        <a:sym typeface="Arial"/>
      </a:defRPr>
    </a:lvl2pPr>
    <a:lvl3pPr indent="457200" latinLnBrk="0">
      <a:defRPr sz="1200" i="1">
        <a:latin typeface="+mn-lt"/>
        <a:ea typeface="+mn-ea"/>
        <a:cs typeface="+mn-cs"/>
        <a:sym typeface="Arial"/>
      </a:defRPr>
    </a:lvl3pPr>
    <a:lvl4pPr indent="685800" latinLnBrk="0">
      <a:defRPr sz="1200" i="1">
        <a:latin typeface="+mn-lt"/>
        <a:ea typeface="+mn-ea"/>
        <a:cs typeface="+mn-cs"/>
        <a:sym typeface="Arial"/>
      </a:defRPr>
    </a:lvl4pPr>
    <a:lvl5pPr indent="914400" latinLnBrk="0">
      <a:defRPr sz="1200" i="1">
        <a:latin typeface="+mn-lt"/>
        <a:ea typeface="+mn-ea"/>
        <a:cs typeface="+mn-cs"/>
        <a:sym typeface="Arial"/>
      </a:defRPr>
    </a:lvl5pPr>
    <a:lvl6pPr indent="1143000" latinLnBrk="0">
      <a:defRPr sz="1200" i="1">
        <a:latin typeface="+mn-lt"/>
        <a:ea typeface="+mn-ea"/>
        <a:cs typeface="+mn-cs"/>
        <a:sym typeface="Arial"/>
      </a:defRPr>
    </a:lvl6pPr>
    <a:lvl7pPr indent="1371600" latinLnBrk="0">
      <a:defRPr sz="1200" i="1">
        <a:latin typeface="+mn-lt"/>
        <a:ea typeface="+mn-ea"/>
        <a:cs typeface="+mn-cs"/>
        <a:sym typeface="Arial"/>
      </a:defRPr>
    </a:lvl7pPr>
    <a:lvl8pPr indent="1600200" latinLnBrk="0">
      <a:defRPr sz="1200" i="1">
        <a:latin typeface="+mn-lt"/>
        <a:ea typeface="+mn-ea"/>
        <a:cs typeface="+mn-cs"/>
        <a:sym typeface="Arial"/>
      </a:defRPr>
    </a:lvl8pPr>
    <a:lvl9pPr indent="1828800" latinLnBrk="0">
      <a:defRPr sz="1200" i="1">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Freeform 6"/>
          <p:cNvSpPr/>
          <p:nvPr/>
        </p:nvSpPr>
        <p:spPr>
          <a:xfrm>
            <a:off x="0" y="-3810"/>
            <a:ext cx="10972800" cy="62445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0361"/>
                </a:lnTo>
                <a:lnTo>
                  <a:pt x="3536" y="20361"/>
                </a:lnTo>
                <a:lnTo>
                  <a:pt x="4211" y="21547"/>
                </a:lnTo>
                <a:lnTo>
                  <a:pt x="4271" y="21600"/>
                </a:lnTo>
                <a:lnTo>
                  <a:pt x="4312" y="21600"/>
                </a:lnTo>
                <a:lnTo>
                  <a:pt x="4331" y="21580"/>
                </a:lnTo>
                <a:lnTo>
                  <a:pt x="4369" y="21547"/>
                </a:lnTo>
                <a:lnTo>
                  <a:pt x="5044" y="20361"/>
                </a:lnTo>
                <a:lnTo>
                  <a:pt x="21600" y="20361"/>
                </a:lnTo>
                <a:lnTo>
                  <a:pt x="21600"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13" name="Title Text"/>
          <p:cNvSpPr txBox="1">
            <a:spLocks noGrp="1"/>
          </p:cNvSpPr>
          <p:nvPr>
            <p:ph type="title"/>
          </p:nvPr>
        </p:nvSpPr>
        <p:spPr>
          <a:xfrm>
            <a:off x="970596" y="1738976"/>
            <a:ext cx="9031608" cy="3565262"/>
          </a:xfrm>
          <a:prstGeom prst="rect">
            <a:avLst/>
          </a:prstGeom>
        </p:spPr>
        <p:txBody>
          <a:bodyPr/>
          <a:lstStyle>
            <a:lvl1pPr>
              <a:defRPr sz="6400"/>
            </a:lvl1pPr>
          </a:lstStyle>
          <a:p>
            <a:r>
              <a:t>Title Text</a:t>
            </a:r>
          </a:p>
        </p:txBody>
      </p:sp>
      <p:sp>
        <p:nvSpPr>
          <p:cNvPr id="14" name="Body Level One…"/>
          <p:cNvSpPr txBox="1">
            <a:spLocks noGrp="1"/>
          </p:cNvSpPr>
          <p:nvPr>
            <p:ph type="body" sz="quarter" idx="1"/>
          </p:nvPr>
        </p:nvSpPr>
        <p:spPr>
          <a:xfrm>
            <a:off x="970596" y="6337015"/>
            <a:ext cx="9031608" cy="521970"/>
          </a:xfrm>
          <a:prstGeom prst="rect">
            <a:avLst/>
          </a:prstGeom>
        </p:spPr>
        <p:txBody>
          <a:bodyPr anchor="t"/>
          <a:lstStyle>
            <a:lvl1pPr marL="0" indent="0">
              <a:buClrTx/>
              <a:buSzTx/>
              <a:buNone/>
            </a:lvl1pPr>
            <a:lvl2pPr marL="0" indent="548640">
              <a:buClrTx/>
              <a:buSzTx/>
              <a:buNone/>
            </a:lvl2pPr>
            <a:lvl3pPr marL="0" indent="1097280">
              <a:buClrTx/>
              <a:buSzTx/>
              <a:buNone/>
            </a:lvl3pPr>
            <a:lvl4pPr marL="0" indent="1645920">
              <a:buClrTx/>
              <a:buSzTx/>
              <a:buNone/>
            </a:lvl4pPr>
            <a:lvl5pPr marL="0" indent="2194560">
              <a:buClrTx/>
              <a:buSzTx/>
              <a:buNone/>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sp>
        <p:nvSpPr>
          <p:cNvPr id="96" name="Title Text"/>
          <p:cNvSpPr txBox="1">
            <a:spLocks noGrp="1"/>
          </p:cNvSpPr>
          <p:nvPr>
            <p:ph type="title"/>
          </p:nvPr>
        </p:nvSpPr>
        <p:spPr>
          <a:xfrm>
            <a:off x="965836" y="5760720"/>
            <a:ext cx="9031604" cy="680087"/>
          </a:xfrm>
          <a:prstGeom prst="rect">
            <a:avLst/>
          </a:prstGeom>
        </p:spPr>
        <p:txBody>
          <a:bodyPr/>
          <a:lstStyle>
            <a:lvl1pPr>
              <a:defRPr sz="2800" b="0"/>
            </a:lvl1pPr>
          </a:lstStyle>
          <a:p>
            <a:r>
              <a:t>Title Text</a:t>
            </a:r>
          </a:p>
        </p:txBody>
      </p:sp>
      <p:sp>
        <p:nvSpPr>
          <p:cNvPr id="97" name="Picture Placeholder 14"/>
          <p:cNvSpPr>
            <a:spLocks noGrp="1"/>
          </p:cNvSpPr>
          <p:nvPr>
            <p:ph type="pic" idx="21"/>
          </p:nvPr>
        </p:nvSpPr>
        <p:spPr>
          <a:xfrm>
            <a:off x="0" y="-1"/>
            <a:ext cx="10972800" cy="5760722"/>
          </a:xfrm>
          <a:prstGeom prst="rect">
            <a:avLst/>
          </a:prstGeom>
          <a:ln w="9525" cap="rnd">
            <a:solidFill>
              <a:srgbClr val="636363"/>
            </a:solidFill>
            <a:round/>
          </a:ln>
          <a:effectLst/>
        </p:spPr>
        <p:txBody>
          <a:bodyPr lIns="91439" rIns="91439" anchor="t">
            <a:noAutofit/>
          </a:bodyPr>
          <a:lstStyle/>
          <a:p>
            <a:endParaRPr/>
          </a:p>
        </p:txBody>
      </p:sp>
      <p:sp>
        <p:nvSpPr>
          <p:cNvPr id="98" name="Body Level One…"/>
          <p:cNvSpPr txBox="1">
            <a:spLocks noGrp="1"/>
          </p:cNvSpPr>
          <p:nvPr>
            <p:ph type="body" sz="quarter" idx="1"/>
          </p:nvPr>
        </p:nvSpPr>
        <p:spPr>
          <a:xfrm>
            <a:off x="965836" y="6440806"/>
            <a:ext cx="9031604" cy="592455"/>
          </a:xfrm>
          <a:prstGeom prst="rect">
            <a:avLst/>
          </a:prstGeom>
        </p:spPr>
        <p:txBody>
          <a:bodyPr/>
          <a:lstStyle>
            <a:lvl1pPr marL="0" indent="0">
              <a:buClrTx/>
              <a:buSzTx/>
              <a:buNone/>
              <a:defRPr sz="1400"/>
            </a:lvl1pPr>
            <a:lvl2pPr marL="0" indent="548640">
              <a:buClrTx/>
              <a:buSzTx/>
              <a:buNone/>
              <a:defRPr sz="1400"/>
            </a:lvl2pPr>
            <a:lvl3pPr marL="0" indent="1097280">
              <a:buClrTx/>
              <a:buSzTx/>
              <a:buNone/>
              <a:defRPr sz="1400"/>
            </a:lvl3pPr>
            <a:lvl4pPr marL="0" indent="1645920">
              <a:buClrTx/>
              <a:buSzTx/>
              <a:buNone/>
              <a:defRPr sz="1400"/>
            </a:lvl4pPr>
            <a:lvl5pPr marL="0" indent="2194560">
              <a:buClrTx/>
              <a:buSzTx/>
              <a:buNone/>
              <a:defRPr sz="1400"/>
            </a:lvl5p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sp>
        <p:nvSpPr>
          <p:cNvPr id="106" name="Freeform 6"/>
          <p:cNvSpPr/>
          <p:nvPr/>
        </p:nvSpPr>
        <p:spPr>
          <a:xfrm>
            <a:off x="582128" y="1606175"/>
            <a:ext cx="5699176" cy="3887026"/>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107" name="Title Text"/>
          <p:cNvSpPr txBox="1">
            <a:spLocks noGrp="1"/>
          </p:cNvSpPr>
          <p:nvPr>
            <p:ph type="title"/>
          </p:nvPr>
        </p:nvSpPr>
        <p:spPr>
          <a:xfrm>
            <a:off x="779487" y="1794629"/>
            <a:ext cx="5304458" cy="3175095"/>
          </a:xfrm>
          <a:prstGeom prst="rect">
            <a:avLst/>
          </a:prstGeom>
        </p:spPr>
        <p:txBody>
          <a:bodyPr/>
          <a:lstStyle>
            <a:lvl1pPr>
              <a:defRPr sz="5000"/>
            </a:lvl1pPr>
          </a:lstStyle>
          <a:p>
            <a:r>
              <a:t>Title Text</a:t>
            </a:r>
          </a:p>
        </p:txBody>
      </p:sp>
      <p:sp>
        <p:nvSpPr>
          <p:cNvPr id="108" name="Body Level One…"/>
          <p:cNvSpPr txBox="1">
            <a:spLocks noGrp="1"/>
          </p:cNvSpPr>
          <p:nvPr>
            <p:ph type="body" sz="quarter" idx="1"/>
          </p:nvPr>
        </p:nvSpPr>
        <p:spPr>
          <a:xfrm>
            <a:off x="781472" y="5640842"/>
            <a:ext cx="5302473" cy="855890"/>
          </a:xfrm>
          <a:prstGeom prst="rect">
            <a:avLst/>
          </a:prstGeom>
        </p:spPr>
        <p:txBody>
          <a:bodyPr anchor="t"/>
          <a:lstStyle>
            <a:lvl1pPr marL="0" indent="0">
              <a:buClrTx/>
              <a:buSzTx/>
              <a:buNone/>
            </a:lvl1pPr>
            <a:lvl2pPr marL="0" indent="548640">
              <a:buClrTx/>
              <a:buSzTx/>
              <a:buNone/>
            </a:lvl2pPr>
            <a:lvl3pPr marL="0" indent="1097280">
              <a:buClrTx/>
              <a:buSzTx/>
              <a:buNone/>
            </a:lvl3pPr>
            <a:lvl4pPr marL="0" indent="1645920">
              <a:buClrTx/>
              <a:buSzTx/>
              <a:buNone/>
            </a:lvl4pPr>
            <a:lvl5pPr marL="0" indent="2194560">
              <a:buClrTx/>
              <a:buSzTx/>
              <a:buNone/>
            </a:lvl5pPr>
          </a:lstStyle>
          <a:p>
            <a:r>
              <a:t>Body Level One</a:t>
            </a:r>
          </a:p>
          <a:p>
            <a:pPr lvl="1"/>
            <a:r>
              <a:t>Body Level Two</a:t>
            </a:r>
          </a:p>
          <a:p>
            <a:pPr lvl="2"/>
            <a:r>
              <a:t>Body Level Three</a:t>
            </a:r>
          </a:p>
          <a:p>
            <a:pPr lvl="3"/>
            <a:r>
              <a:t>Body Level Four</a:t>
            </a:r>
          </a:p>
          <a:p>
            <a:pPr lvl="4"/>
            <a:r>
              <a:t>Body Level Five</a:t>
            </a:r>
          </a:p>
        </p:txBody>
      </p:sp>
      <p:sp>
        <p:nvSpPr>
          <p:cNvPr id="109" name="Text Placeholder 5"/>
          <p:cNvSpPr>
            <a:spLocks noGrp="1"/>
          </p:cNvSpPr>
          <p:nvPr>
            <p:ph type="body" sz="half" idx="21"/>
          </p:nvPr>
        </p:nvSpPr>
        <p:spPr>
          <a:xfrm>
            <a:off x="6478661" y="1606175"/>
            <a:ext cx="3962780" cy="4890557"/>
          </a:xfrm>
          <a:prstGeom prst="rect">
            <a:avLst/>
          </a:prstGeom>
        </p:spPr>
        <p:txBody>
          <a:bodyPr anchor="t"/>
          <a:lstStyle/>
          <a:p>
            <a:pPr marL="0" indent="0">
              <a:buClrTx/>
              <a:buSzTx/>
              <a:buNone/>
            </a:pPr>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sp>
        <p:nvSpPr>
          <p:cNvPr id="117" name="Freeform 6"/>
          <p:cNvSpPr/>
          <p:nvPr/>
        </p:nvSpPr>
        <p:spPr>
          <a:xfrm>
            <a:off x="1026796" y="2743902"/>
            <a:ext cx="4405604" cy="3004767"/>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118" name="Title Text"/>
          <p:cNvSpPr txBox="1">
            <a:spLocks noGrp="1"/>
          </p:cNvSpPr>
          <p:nvPr>
            <p:ph type="title"/>
          </p:nvPr>
        </p:nvSpPr>
        <p:spPr>
          <a:xfrm>
            <a:off x="1221380" y="2923147"/>
            <a:ext cx="3944269" cy="2409348"/>
          </a:xfrm>
          <a:prstGeom prst="rect">
            <a:avLst/>
          </a:prstGeom>
        </p:spPr>
        <p:txBody>
          <a:bodyPr/>
          <a:lstStyle>
            <a:lvl1pPr>
              <a:defRPr sz="3800"/>
            </a:lvl1pPr>
          </a:lstStyle>
          <a:p>
            <a:r>
              <a:t>Title Text</a:t>
            </a:r>
          </a:p>
        </p:txBody>
      </p:sp>
      <p:sp>
        <p:nvSpPr>
          <p:cNvPr id="119" name="Body Level One…"/>
          <p:cNvSpPr txBox="1">
            <a:spLocks noGrp="1"/>
          </p:cNvSpPr>
          <p:nvPr>
            <p:ph type="body" sz="quarter" idx="1"/>
          </p:nvPr>
        </p:nvSpPr>
        <p:spPr>
          <a:xfrm>
            <a:off x="5539740" y="2743200"/>
            <a:ext cx="4406267" cy="2760347"/>
          </a:xfrm>
          <a:prstGeom prst="rect">
            <a:avLst/>
          </a:prstGeom>
        </p:spPr>
        <p:txBody>
          <a:bodyPr anchor="t"/>
          <a:lstStyle>
            <a:lvl1pPr marL="0" indent="0">
              <a:buClrTx/>
              <a:buSzTx/>
              <a:buNone/>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lide 1 master">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Slide 2 master">
    <p:spTree>
      <p:nvGrpSpPr>
        <p:cNvPr id="1" name=""/>
        <p:cNvGrpSpPr/>
        <p:nvPr/>
      </p:nvGrpSpPr>
      <p:grpSpPr>
        <a:xfrm>
          <a:off x="0" y="0"/>
          <a:ext cx="0" cy="0"/>
          <a:chOff x="0" y="0"/>
          <a:chExt cx="0" cy="0"/>
        </a:xfrm>
      </p:grpSpPr>
      <p:sp>
        <p:nvSpPr>
          <p:cNvPr id="134"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Slide 3 master">
    <p:spTree>
      <p:nvGrpSpPr>
        <p:cNvPr id="1" name=""/>
        <p:cNvGrpSpPr/>
        <p:nvPr/>
      </p:nvGrpSpPr>
      <p:grpSpPr>
        <a:xfrm>
          <a:off x="0" y="0"/>
          <a:ext cx="0" cy="0"/>
          <a:chOff x="0" y="0"/>
          <a:chExt cx="0" cy="0"/>
        </a:xfrm>
      </p:grpSpPr>
      <p:sp>
        <p:nvSpPr>
          <p:cNvPr id="141"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Slide 4 master">
    <p:spTree>
      <p:nvGrpSpPr>
        <p:cNvPr id="1" name=""/>
        <p:cNvGrpSpPr/>
        <p:nvPr/>
      </p:nvGrpSpPr>
      <p:grpSpPr>
        <a:xfrm>
          <a:off x="0" y="0"/>
          <a:ext cx="0" cy="0"/>
          <a:chOff x="0" y="0"/>
          <a:chExt cx="0" cy="0"/>
        </a:xfrm>
      </p:grpSpPr>
      <p:sp>
        <p:nvSpPr>
          <p:cNvPr id="148"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Slide 5 master">
    <p:spTree>
      <p:nvGrpSpPr>
        <p:cNvPr id="1" name=""/>
        <p:cNvGrpSpPr/>
        <p:nvPr/>
      </p:nvGrpSpPr>
      <p:grpSpPr>
        <a:xfrm>
          <a:off x="0" y="0"/>
          <a:ext cx="0" cy="0"/>
          <a:chOff x="0" y="0"/>
          <a:chExt cx="0" cy="0"/>
        </a:xfrm>
      </p:grpSpPr>
      <p:sp>
        <p:nvSpPr>
          <p:cNvPr id="155"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Slide 6 master">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Slide 7 master">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xfrm>
            <a:off x="971996" y="2666744"/>
            <a:ext cx="9028805" cy="436381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lide 8 master">
    <p:spTree>
      <p:nvGrpSpPr>
        <p:cNvPr id="1" name=""/>
        <p:cNvGrpSpPr/>
        <p:nvPr/>
      </p:nvGrpSpPr>
      <p:grpSpPr>
        <a:xfrm>
          <a:off x="0" y="0"/>
          <a:ext cx="0" cy="0"/>
          <a:chOff x="0" y="0"/>
          <a:chExt cx="0" cy="0"/>
        </a:xfrm>
      </p:grpSpPr>
      <p:sp>
        <p:nvSpPr>
          <p:cNvPr id="176"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Slide 9 master">
    <p:spTree>
      <p:nvGrpSpPr>
        <p:cNvPr id="1" name=""/>
        <p:cNvGrpSpPr/>
        <p:nvPr/>
      </p:nvGrpSpPr>
      <p:grpSpPr>
        <a:xfrm>
          <a:off x="0" y="0"/>
          <a:ext cx="0" cy="0"/>
          <a:chOff x="0" y="0"/>
          <a:chExt cx="0" cy="0"/>
        </a:xfrm>
      </p:grpSpPr>
      <p:sp>
        <p:nvSpPr>
          <p:cNvPr id="183"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Slide 10 master">
    <p:spTree>
      <p:nvGrpSpPr>
        <p:cNvPr id="1" name=""/>
        <p:cNvGrpSpPr/>
        <p:nvPr/>
      </p:nvGrpSpPr>
      <p:grpSpPr>
        <a:xfrm>
          <a:off x="0" y="0"/>
          <a:ext cx="0" cy="0"/>
          <a:chOff x="0" y="0"/>
          <a:chExt cx="0" cy="0"/>
        </a:xfrm>
      </p:grpSpPr>
      <p:sp>
        <p:nvSpPr>
          <p:cNvPr id="190" name="Slide Number"/>
          <p:cNvSpPr txBox="1">
            <a:spLocks noGrp="1"/>
          </p:cNvSpPr>
          <p:nvPr>
            <p:ph type="sldNum" sz="quarter" idx="2"/>
          </p:nvPr>
        </p:nvSpPr>
        <p:spPr>
          <a:xfrm>
            <a:off x="5303520" y="7189469"/>
            <a:ext cx="2560321" cy="4381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1" name="Freeform 7"/>
          <p:cNvSpPr/>
          <p:nvPr/>
        </p:nvSpPr>
        <p:spPr>
          <a:xfrm>
            <a:off x="0" y="0"/>
            <a:ext cx="10972800" cy="62445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61"/>
                </a:lnTo>
                <a:lnTo>
                  <a:pt x="18064" y="20361"/>
                </a:lnTo>
                <a:lnTo>
                  <a:pt x="17389" y="21547"/>
                </a:lnTo>
                <a:lnTo>
                  <a:pt x="17329" y="21600"/>
                </a:lnTo>
                <a:lnTo>
                  <a:pt x="17288" y="21600"/>
                </a:lnTo>
                <a:lnTo>
                  <a:pt x="17269" y="21580"/>
                </a:lnTo>
                <a:lnTo>
                  <a:pt x="17231" y="21547"/>
                </a:lnTo>
                <a:lnTo>
                  <a:pt x="16556" y="20361"/>
                </a:lnTo>
                <a:lnTo>
                  <a:pt x="0" y="20361"/>
                </a:lnTo>
                <a:lnTo>
                  <a:pt x="0"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32" name="Title Text"/>
          <p:cNvSpPr txBox="1">
            <a:spLocks noGrp="1"/>
          </p:cNvSpPr>
          <p:nvPr>
            <p:ph type="title"/>
          </p:nvPr>
        </p:nvSpPr>
        <p:spPr>
          <a:xfrm>
            <a:off x="965836" y="3541674"/>
            <a:ext cx="9031604" cy="1762561"/>
          </a:xfrm>
          <a:prstGeom prst="rect">
            <a:avLst/>
          </a:prstGeom>
        </p:spPr>
        <p:txBody>
          <a:bodyPr/>
          <a:lstStyle>
            <a:lvl1pPr algn="r">
              <a:defRPr sz="5700"/>
            </a:lvl1pPr>
          </a:lstStyle>
          <a:p>
            <a:r>
              <a:t>Title Text</a:t>
            </a:r>
          </a:p>
        </p:txBody>
      </p:sp>
      <p:sp>
        <p:nvSpPr>
          <p:cNvPr id="33" name="Body Level One…"/>
          <p:cNvSpPr txBox="1">
            <a:spLocks noGrp="1"/>
          </p:cNvSpPr>
          <p:nvPr>
            <p:ph type="body" sz="quarter" idx="1"/>
          </p:nvPr>
        </p:nvSpPr>
        <p:spPr>
          <a:xfrm>
            <a:off x="965836" y="6337441"/>
            <a:ext cx="9031604" cy="520747"/>
          </a:xfrm>
          <a:prstGeom prst="rect">
            <a:avLst/>
          </a:prstGeom>
        </p:spPr>
        <p:txBody>
          <a:bodyPr anchor="t"/>
          <a:lstStyle>
            <a:lvl1pPr marL="0" indent="0" algn="r">
              <a:buClrTx/>
              <a:buSzTx/>
              <a:buNone/>
            </a:lvl1pPr>
            <a:lvl2pPr marL="0" indent="548640" algn="r">
              <a:buClrTx/>
              <a:buSzTx/>
              <a:buNone/>
            </a:lvl2pPr>
            <a:lvl3pPr marL="0" indent="1097280" algn="r">
              <a:buClrTx/>
              <a:buSzTx/>
              <a:buNone/>
            </a:lvl3pPr>
            <a:lvl4pPr marL="0" indent="1645920" algn="r">
              <a:buClrTx/>
              <a:buSzTx/>
              <a:buNone/>
            </a:lvl4pPr>
            <a:lvl5pPr marL="0" indent="2194560" algn="r">
              <a:buClrTx/>
              <a:buSzTx/>
              <a:buNone/>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971995" y="2666744"/>
            <a:ext cx="4404869" cy="43665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sz="quarter" idx="1"/>
          </p:nvPr>
        </p:nvSpPr>
        <p:spPr>
          <a:xfrm>
            <a:off x="971995" y="2609850"/>
            <a:ext cx="4404869" cy="691514"/>
          </a:xfrm>
          <a:prstGeom prst="rect">
            <a:avLst/>
          </a:prstGeom>
        </p:spPr>
        <p:txBody>
          <a:bodyPr anchor="b"/>
          <a:lstStyle>
            <a:lvl1pPr marL="0" indent="0" algn="ctr">
              <a:buClrTx/>
              <a:buSzTx/>
              <a:buNone/>
              <a:defRPr sz="2400"/>
            </a:lvl1pPr>
            <a:lvl2pPr marL="0" indent="548640" algn="ctr">
              <a:buClrTx/>
              <a:buSzTx/>
              <a:buNone/>
              <a:defRPr sz="2400"/>
            </a:lvl2pPr>
            <a:lvl3pPr marL="0" indent="1097280" algn="ctr">
              <a:buClrTx/>
              <a:buSzTx/>
              <a:buNone/>
              <a:defRPr sz="2400"/>
            </a:lvl3pPr>
            <a:lvl4pPr marL="0" indent="1645920" algn="ctr">
              <a:buClrTx/>
              <a:buSzTx/>
              <a:buNone/>
              <a:defRPr sz="2400"/>
            </a:lvl4pPr>
            <a:lvl5pPr marL="0" indent="2194560" algn="ctr">
              <a:buClrTx/>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21"/>
          </p:nvPr>
        </p:nvSpPr>
        <p:spPr>
          <a:xfrm>
            <a:off x="5595935" y="2609850"/>
            <a:ext cx="4404866" cy="691514"/>
          </a:xfrm>
          <a:prstGeom prst="rect">
            <a:avLst/>
          </a:prstGeom>
        </p:spPr>
        <p:txBody>
          <a:bodyPr anchor="b"/>
          <a:lstStyle/>
          <a:p>
            <a:pPr marL="0" indent="0" algn="ctr">
              <a:buClrTx/>
              <a:buSzTx/>
              <a:buNone/>
              <a:defRPr sz="2400"/>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5" name="Freeform 6"/>
          <p:cNvSpPr/>
          <p:nvPr/>
        </p:nvSpPr>
        <p:spPr>
          <a:xfrm>
            <a:off x="965836" y="535304"/>
            <a:ext cx="3192781" cy="2177582"/>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76" name="Title Text"/>
          <p:cNvSpPr txBox="1">
            <a:spLocks noGrp="1"/>
          </p:cNvSpPr>
          <p:nvPr>
            <p:ph type="title"/>
          </p:nvPr>
        </p:nvSpPr>
        <p:spPr>
          <a:xfrm>
            <a:off x="965836" y="535305"/>
            <a:ext cx="3192780" cy="1942077"/>
          </a:xfrm>
          <a:prstGeom prst="rect">
            <a:avLst/>
          </a:prstGeom>
        </p:spPr>
        <p:txBody>
          <a:bodyPr/>
          <a:lstStyle>
            <a:lvl1pPr>
              <a:defRPr sz="2400"/>
            </a:lvl1pPr>
          </a:lstStyle>
          <a:p>
            <a:r>
              <a:t>Title Text</a:t>
            </a:r>
          </a:p>
        </p:txBody>
      </p:sp>
      <p:sp>
        <p:nvSpPr>
          <p:cNvPr id="77" name="Body Level One…"/>
          <p:cNvSpPr txBox="1">
            <a:spLocks noGrp="1"/>
          </p:cNvSpPr>
          <p:nvPr>
            <p:ph type="body" idx="1"/>
          </p:nvPr>
        </p:nvSpPr>
        <p:spPr>
          <a:xfrm>
            <a:off x="4370068" y="535305"/>
            <a:ext cx="5627371" cy="649795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Text Placeholder 3"/>
          <p:cNvSpPr>
            <a:spLocks noGrp="1"/>
          </p:cNvSpPr>
          <p:nvPr>
            <p:ph type="body" sz="quarter" idx="21"/>
          </p:nvPr>
        </p:nvSpPr>
        <p:spPr>
          <a:xfrm>
            <a:off x="965835" y="2712884"/>
            <a:ext cx="3192782" cy="4320375"/>
          </a:xfrm>
          <a:prstGeom prst="rect">
            <a:avLst/>
          </a:prstGeom>
        </p:spPr>
        <p:txBody>
          <a:bodyPr/>
          <a:lstStyle/>
          <a:p>
            <a:pPr marL="0" indent="0">
              <a:buClrTx/>
              <a:buSzTx/>
              <a:buNone/>
              <a:defRPr sz="1600"/>
            </a:pPr>
            <a:endParaRP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6" name="Title Text"/>
          <p:cNvSpPr txBox="1">
            <a:spLocks noGrp="1"/>
          </p:cNvSpPr>
          <p:nvPr>
            <p:ph type="title"/>
          </p:nvPr>
        </p:nvSpPr>
        <p:spPr>
          <a:xfrm>
            <a:off x="971995" y="873025"/>
            <a:ext cx="4201858" cy="1940598"/>
          </a:xfrm>
          <a:prstGeom prst="rect">
            <a:avLst/>
          </a:prstGeom>
        </p:spPr>
        <p:txBody>
          <a:bodyPr/>
          <a:lstStyle>
            <a:lvl1pPr>
              <a:defRPr sz="2800" b="0"/>
            </a:lvl1pPr>
          </a:lstStyle>
          <a:p>
            <a:r>
              <a:t>Title Text</a:t>
            </a:r>
          </a:p>
        </p:txBody>
      </p:sp>
      <p:sp>
        <p:nvSpPr>
          <p:cNvPr id="87" name="Picture Placeholder 11"/>
          <p:cNvSpPr>
            <a:spLocks noGrp="1"/>
          </p:cNvSpPr>
          <p:nvPr>
            <p:ph type="pic" idx="21"/>
          </p:nvPr>
        </p:nvSpPr>
        <p:spPr>
          <a:xfrm>
            <a:off x="5488306" y="0"/>
            <a:ext cx="5484494" cy="8229600"/>
          </a:xfrm>
          <a:prstGeom prst="rect">
            <a:avLst/>
          </a:prstGeom>
          <a:ln w="9525">
            <a:solidFill>
              <a:srgbClr val="636363"/>
            </a:solidFill>
            <a:round/>
          </a:ln>
          <a:effectLst/>
        </p:spPr>
        <p:txBody>
          <a:bodyPr lIns="91439" rIns="91439" anchor="t">
            <a:noAutofit/>
          </a:bodyPr>
          <a:lstStyle/>
          <a:p>
            <a:endParaRPr/>
          </a:p>
        </p:txBody>
      </p:sp>
      <p:sp>
        <p:nvSpPr>
          <p:cNvPr id="88" name="Body Level One…"/>
          <p:cNvSpPr txBox="1">
            <a:spLocks noGrp="1"/>
          </p:cNvSpPr>
          <p:nvPr>
            <p:ph type="body" sz="quarter" idx="1"/>
          </p:nvPr>
        </p:nvSpPr>
        <p:spPr>
          <a:xfrm>
            <a:off x="971995" y="2813621"/>
            <a:ext cx="4201858" cy="4219639"/>
          </a:xfrm>
          <a:prstGeom prst="rect">
            <a:avLst/>
          </a:prstGeom>
        </p:spPr>
        <p:txBody>
          <a:bodyPr anchor="t"/>
          <a:lstStyle>
            <a:lvl1pPr marL="0" indent="0">
              <a:buClrTx/>
              <a:buSzTx/>
              <a:buNone/>
              <a:defRPr sz="1400"/>
            </a:lvl1pPr>
            <a:lvl2pPr marL="0" indent="548640">
              <a:buClrTx/>
              <a:buSzTx/>
              <a:buNone/>
              <a:defRPr sz="1400"/>
            </a:lvl2pPr>
            <a:lvl3pPr marL="0" indent="1097280">
              <a:buClrTx/>
              <a:buSzTx/>
              <a:buNone/>
              <a:defRPr sz="1400"/>
            </a:lvl3pPr>
            <a:lvl4pPr marL="0" indent="1645920">
              <a:buClrTx/>
              <a:buSzTx/>
              <a:buNone/>
              <a:defRPr sz="1400"/>
            </a:lvl4pPr>
            <a:lvl5pPr marL="0" indent="2194560">
              <a:buClrTx/>
              <a:buSzTx/>
              <a:buNone/>
              <a:defRPr sz="1400"/>
            </a:lvl5pPr>
          </a:lstStyle>
          <a:p>
            <a:r>
              <a:t>Body Level One</a:t>
            </a:r>
          </a:p>
          <a:p>
            <a:pPr lvl="1"/>
            <a:r>
              <a:t>Body Level Two</a:t>
            </a:r>
          </a:p>
          <a:p>
            <a:pPr lvl="2"/>
            <a:r>
              <a:t>Body Level Three</a:t>
            </a:r>
          </a:p>
          <a:p>
            <a:pPr lvl="3"/>
            <a:r>
              <a:t>Body Level Four</a:t>
            </a:r>
          </a:p>
          <a:p>
            <a:pPr lvl="4"/>
            <a:r>
              <a:t>Body Level Five</a:t>
            </a:r>
          </a:p>
        </p:txBody>
      </p:sp>
      <p:sp>
        <p:nvSpPr>
          <p:cNvPr id="89" name="Slide Number"/>
          <p:cNvSpPr txBox="1">
            <a:spLocks noGrp="1"/>
          </p:cNvSpPr>
          <p:nvPr>
            <p:ph type="sldNum" sz="quarter" idx="2"/>
          </p:nvPr>
        </p:nvSpPr>
        <p:spPr>
          <a:xfrm>
            <a:off x="4960219" y="7297884"/>
            <a:ext cx="372141" cy="3899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Freeform 6"/>
          <p:cNvSpPr/>
          <p:nvPr/>
        </p:nvSpPr>
        <p:spPr>
          <a:xfrm>
            <a:off x="0" y="0"/>
            <a:ext cx="10972800" cy="26231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8651"/>
                </a:lnTo>
                <a:lnTo>
                  <a:pt x="3536" y="18651"/>
                </a:lnTo>
                <a:lnTo>
                  <a:pt x="4211" y="21475"/>
                </a:lnTo>
                <a:lnTo>
                  <a:pt x="4271" y="21600"/>
                </a:lnTo>
                <a:lnTo>
                  <a:pt x="4312" y="21600"/>
                </a:lnTo>
                <a:lnTo>
                  <a:pt x="4331" y="21553"/>
                </a:lnTo>
                <a:lnTo>
                  <a:pt x="4369" y="21475"/>
                </a:lnTo>
                <a:lnTo>
                  <a:pt x="5044" y="18651"/>
                </a:lnTo>
                <a:lnTo>
                  <a:pt x="21600" y="18651"/>
                </a:lnTo>
                <a:lnTo>
                  <a:pt x="21600" y="0"/>
                </a:lnTo>
                <a:close/>
              </a:path>
            </a:pathLst>
          </a:custGeom>
          <a:blipFill>
            <a:blip r:embed="rId24"/>
          </a:blipFill>
          <a:ln cap="rnd">
            <a:solidFill>
              <a:schemeClr val="accent1"/>
            </a:solidFill>
          </a:ln>
        </p:spPr>
        <p:txBody>
          <a:bodyPr lIns="45719" rIns="45719"/>
          <a:lstStyle/>
          <a:p>
            <a:pPr>
              <a:defRPr>
                <a:solidFill>
                  <a:srgbClr val="FFFFFF"/>
                </a:solidFill>
              </a:defRPr>
            </a:pPr>
            <a:endParaRPr/>
          </a:p>
        </p:txBody>
      </p:sp>
      <p:sp>
        <p:nvSpPr>
          <p:cNvPr id="3" name="Title Text"/>
          <p:cNvSpPr txBox="1">
            <a:spLocks noGrp="1"/>
          </p:cNvSpPr>
          <p:nvPr>
            <p:ph type="title"/>
          </p:nvPr>
        </p:nvSpPr>
        <p:spPr>
          <a:xfrm>
            <a:off x="971996" y="536626"/>
            <a:ext cx="9028805" cy="1164540"/>
          </a:xfrm>
          <a:prstGeom prst="rect">
            <a:avLst/>
          </a:prstGeom>
          <a:ln w="12700">
            <a:miter lim="400000"/>
          </a:ln>
          <a:effectLst>
            <a:outerShdw blurRad="50800" dir="14400000" rotWithShape="0">
              <a:srgbClr val="000000">
                <a:alpha val="6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4" name="Body Level One…"/>
          <p:cNvSpPr txBox="1">
            <a:spLocks noGrp="1"/>
          </p:cNvSpPr>
          <p:nvPr>
            <p:ph type="body" idx="1"/>
          </p:nvPr>
        </p:nvSpPr>
        <p:spPr>
          <a:xfrm>
            <a:off x="548640" y="1701165"/>
            <a:ext cx="9875520" cy="5869304"/>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0069300" y="7297884"/>
            <a:ext cx="372141" cy="389901"/>
          </a:xfrm>
          <a:prstGeom prst="rect">
            <a:avLst/>
          </a:prstGeom>
          <a:ln w="12700">
            <a:miter lim="400000"/>
          </a:ln>
        </p:spPr>
        <p:txBody>
          <a:bodyPr wrap="none" lIns="10800" tIns="10800" rIns="10800" bIns="10800" anchor="b">
            <a:spAutoFit/>
          </a:bodyPr>
          <a:lstStyle>
            <a:lvl1pPr algn="r">
              <a:defRPr sz="2400">
                <a:solidFill>
                  <a:schemeClr val="accent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548640" rtl="0" latinLnBrk="0">
        <a:lnSpc>
          <a:spcPct val="100000"/>
        </a:lnSpc>
        <a:spcBef>
          <a:spcPts val="0"/>
        </a:spcBef>
        <a:spcAft>
          <a:spcPts val="0"/>
        </a:spcAft>
        <a:buClrTx/>
        <a:buSzTx/>
        <a:buFontTx/>
        <a:buNone/>
        <a:tabLst/>
        <a:defRPr sz="4800" b="1" i="0" u="none" strike="noStrike" cap="none" spc="0" baseline="0">
          <a:solidFill>
            <a:srgbClr val="FEFEFE"/>
          </a:solidFill>
          <a:uFillTx/>
          <a:latin typeface="Century Gothic"/>
          <a:ea typeface="Century Gothic"/>
          <a:cs typeface="Century Gothic"/>
          <a:sym typeface="Century Gothic"/>
        </a:defRPr>
      </a:lvl1pPr>
      <a:lvl2pPr marL="0" marR="0" indent="0" algn="l" defTabSz="548640" rtl="0" latinLnBrk="0">
        <a:lnSpc>
          <a:spcPct val="100000"/>
        </a:lnSpc>
        <a:spcBef>
          <a:spcPts val="0"/>
        </a:spcBef>
        <a:spcAft>
          <a:spcPts val="0"/>
        </a:spcAft>
        <a:buClrTx/>
        <a:buSzTx/>
        <a:buFontTx/>
        <a:buNone/>
        <a:tabLst/>
        <a:defRPr sz="4800" b="1" i="0" u="none" strike="noStrike" cap="none" spc="0" baseline="0">
          <a:solidFill>
            <a:srgbClr val="FEFEFE"/>
          </a:solidFill>
          <a:uFillTx/>
          <a:latin typeface="Century Gothic"/>
          <a:ea typeface="Century Gothic"/>
          <a:cs typeface="Century Gothic"/>
          <a:sym typeface="Century Gothic"/>
        </a:defRPr>
      </a:lvl2pPr>
      <a:lvl3pPr marL="0" marR="0" indent="0" algn="l" defTabSz="548640" rtl="0" latinLnBrk="0">
        <a:lnSpc>
          <a:spcPct val="100000"/>
        </a:lnSpc>
        <a:spcBef>
          <a:spcPts val="0"/>
        </a:spcBef>
        <a:spcAft>
          <a:spcPts val="0"/>
        </a:spcAft>
        <a:buClrTx/>
        <a:buSzTx/>
        <a:buFontTx/>
        <a:buNone/>
        <a:tabLst/>
        <a:defRPr sz="4800" b="1" i="0" u="none" strike="noStrike" cap="none" spc="0" baseline="0">
          <a:solidFill>
            <a:srgbClr val="FEFEFE"/>
          </a:solidFill>
          <a:uFillTx/>
          <a:latin typeface="Century Gothic"/>
          <a:ea typeface="Century Gothic"/>
          <a:cs typeface="Century Gothic"/>
          <a:sym typeface="Century Gothic"/>
        </a:defRPr>
      </a:lvl3pPr>
      <a:lvl4pPr marL="0" marR="0" indent="0" algn="l" defTabSz="548640" rtl="0" latinLnBrk="0">
        <a:lnSpc>
          <a:spcPct val="100000"/>
        </a:lnSpc>
        <a:spcBef>
          <a:spcPts val="0"/>
        </a:spcBef>
        <a:spcAft>
          <a:spcPts val="0"/>
        </a:spcAft>
        <a:buClrTx/>
        <a:buSzTx/>
        <a:buFontTx/>
        <a:buNone/>
        <a:tabLst/>
        <a:defRPr sz="4800" b="1" i="0" u="none" strike="noStrike" cap="none" spc="0" baseline="0">
          <a:solidFill>
            <a:srgbClr val="FEFEFE"/>
          </a:solidFill>
          <a:uFillTx/>
          <a:latin typeface="Century Gothic"/>
          <a:ea typeface="Century Gothic"/>
          <a:cs typeface="Century Gothic"/>
          <a:sym typeface="Century Gothic"/>
        </a:defRPr>
      </a:lvl4pPr>
      <a:lvl5pPr marL="0" marR="0" indent="0" algn="l" defTabSz="548640" rtl="0" latinLnBrk="0">
        <a:lnSpc>
          <a:spcPct val="100000"/>
        </a:lnSpc>
        <a:spcBef>
          <a:spcPts val="0"/>
        </a:spcBef>
        <a:spcAft>
          <a:spcPts val="0"/>
        </a:spcAft>
        <a:buClrTx/>
        <a:buSzTx/>
        <a:buFontTx/>
        <a:buNone/>
        <a:tabLst/>
        <a:defRPr sz="4800" b="1" i="0" u="none" strike="noStrike" cap="none" spc="0" baseline="0">
          <a:solidFill>
            <a:srgbClr val="FEFEFE"/>
          </a:solidFill>
          <a:uFillTx/>
          <a:latin typeface="Century Gothic"/>
          <a:ea typeface="Century Gothic"/>
          <a:cs typeface="Century Gothic"/>
          <a:sym typeface="Century Gothic"/>
        </a:defRPr>
      </a:lvl5pPr>
      <a:lvl6pPr marL="0" marR="0" indent="0" algn="l" defTabSz="548640" rtl="0" latinLnBrk="0">
        <a:lnSpc>
          <a:spcPct val="100000"/>
        </a:lnSpc>
        <a:spcBef>
          <a:spcPts val="0"/>
        </a:spcBef>
        <a:spcAft>
          <a:spcPts val="0"/>
        </a:spcAft>
        <a:buClrTx/>
        <a:buSzTx/>
        <a:buFontTx/>
        <a:buNone/>
        <a:tabLst/>
        <a:defRPr sz="4800" b="1" i="0" u="none" strike="noStrike" cap="none" spc="0" baseline="0">
          <a:solidFill>
            <a:srgbClr val="FEFEFE"/>
          </a:solidFill>
          <a:uFillTx/>
          <a:latin typeface="Century Gothic"/>
          <a:ea typeface="Century Gothic"/>
          <a:cs typeface="Century Gothic"/>
          <a:sym typeface="Century Gothic"/>
        </a:defRPr>
      </a:lvl6pPr>
      <a:lvl7pPr marL="0" marR="0" indent="0" algn="l" defTabSz="548640" rtl="0" latinLnBrk="0">
        <a:lnSpc>
          <a:spcPct val="100000"/>
        </a:lnSpc>
        <a:spcBef>
          <a:spcPts val="0"/>
        </a:spcBef>
        <a:spcAft>
          <a:spcPts val="0"/>
        </a:spcAft>
        <a:buClrTx/>
        <a:buSzTx/>
        <a:buFontTx/>
        <a:buNone/>
        <a:tabLst/>
        <a:defRPr sz="4800" b="1" i="0" u="none" strike="noStrike" cap="none" spc="0" baseline="0">
          <a:solidFill>
            <a:srgbClr val="FEFEFE"/>
          </a:solidFill>
          <a:uFillTx/>
          <a:latin typeface="Century Gothic"/>
          <a:ea typeface="Century Gothic"/>
          <a:cs typeface="Century Gothic"/>
          <a:sym typeface="Century Gothic"/>
        </a:defRPr>
      </a:lvl7pPr>
      <a:lvl8pPr marL="0" marR="0" indent="0" algn="l" defTabSz="548640" rtl="0" latinLnBrk="0">
        <a:lnSpc>
          <a:spcPct val="100000"/>
        </a:lnSpc>
        <a:spcBef>
          <a:spcPts val="0"/>
        </a:spcBef>
        <a:spcAft>
          <a:spcPts val="0"/>
        </a:spcAft>
        <a:buClrTx/>
        <a:buSzTx/>
        <a:buFontTx/>
        <a:buNone/>
        <a:tabLst/>
        <a:defRPr sz="4800" b="1" i="0" u="none" strike="noStrike" cap="none" spc="0" baseline="0">
          <a:solidFill>
            <a:srgbClr val="FEFEFE"/>
          </a:solidFill>
          <a:uFillTx/>
          <a:latin typeface="Century Gothic"/>
          <a:ea typeface="Century Gothic"/>
          <a:cs typeface="Century Gothic"/>
          <a:sym typeface="Century Gothic"/>
        </a:defRPr>
      </a:lvl8pPr>
      <a:lvl9pPr marL="0" marR="0" indent="0" algn="l" defTabSz="548640" rtl="0" latinLnBrk="0">
        <a:lnSpc>
          <a:spcPct val="100000"/>
        </a:lnSpc>
        <a:spcBef>
          <a:spcPts val="0"/>
        </a:spcBef>
        <a:spcAft>
          <a:spcPts val="0"/>
        </a:spcAft>
        <a:buClrTx/>
        <a:buSzTx/>
        <a:buFontTx/>
        <a:buNone/>
        <a:tabLst/>
        <a:defRPr sz="4800" b="1" i="0" u="none" strike="noStrike" cap="none" spc="0" baseline="0">
          <a:solidFill>
            <a:srgbClr val="FEFEFE"/>
          </a:solidFill>
          <a:uFillTx/>
          <a:latin typeface="Century Gothic"/>
          <a:ea typeface="Century Gothic"/>
          <a:cs typeface="Century Gothic"/>
          <a:sym typeface="Century Gothic"/>
        </a:defRPr>
      </a:lvl9pPr>
    </p:titleStyle>
    <p:bodyStyle>
      <a:lvl1pPr marL="411480" marR="0" indent="-411480" algn="l" defTabSz="548640" rtl="0" latinLnBrk="0">
        <a:lnSpc>
          <a:spcPct val="100000"/>
        </a:lnSpc>
        <a:spcBef>
          <a:spcPts val="700"/>
        </a:spcBef>
        <a:spcAft>
          <a:spcPts val="0"/>
        </a:spcAft>
        <a:buClr>
          <a:schemeClr val="accent1"/>
        </a:buClr>
        <a:buSzPct val="100000"/>
        <a:buFontTx/>
        <a:buChar char=""/>
        <a:tabLst/>
        <a:defRPr sz="2100" b="0" i="0" u="none" strike="noStrike" cap="none" spc="0" baseline="0">
          <a:solidFill>
            <a:srgbClr val="FFFFFF"/>
          </a:solidFill>
          <a:uFillTx/>
          <a:latin typeface="Century Gothic"/>
          <a:ea typeface="Century Gothic"/>
          <a:cs typeface="Century Gothic"/>
          <a:sym typeface="Century Gothic"/>
        </a:defRPr>
      </a:lvl1pPr>
      <a:lvl2pPr marL="927634" marR="0" indent="-378994" algn="l" defTabSz="548640" rtl="0" latinLnBrk="0">
        <a:lnSpc>
          <a:spcPct val="100000"/>
        </a:lnSpc>
        <a:spcBef>
          <a:spcPts val="700"/>
        </a:spcBef>
        <a:spcAft>
          <a:spcPts val="0"/>
        </a:spcAft>
        <a:buClr>
          <a:schemeClr val="accent1"/>
        </a:buClr>
        <a:buSzPct val="100000"/>
        <a:buFontTx/>
        <a:buChar char=""/>
        <a:tabLst/>
        <a:defRPr sz="2100" b="0" i="0" u="none" strike="noStrike" cap="none" spc="0" baseline="0">
          <a:solidFill>
            <a:srgbClr val="FFFFFF"/>
          </a:solidFill>
          <a:uFillTx/>
          <a:latin typeface="Century Gothic"/>
          <a:ea typeface="Century Gothic"/>
          <a:cs typeface="Century Gothic"/>
          <a:sym typeface="Century Gothic"/>
        </a:defRPr>
      </a:lvl2pPr>
      <a:lvl3pPr marL="1457325" marR="0" indent="-360044" algn="l" defTabSz="548640" rtl="0" latinLnBrk="0">
        <a:lnSpc>
          <a:spcPct val="100000"/>
        </a:lnSpc>
        <a:spcBef>
          <a:spcPts val="700"/>
        </a:spcBef>
        <a:spcAft>
          <a:spcPts val="0"/>
        </a:spcAft>
        <a:buClr>
          <a:schemeClr val="accent1"/>
        </a:buClr>
        <a:buSzPct val="100000"/>
        <a:buFontTx/>
        <a:buChar char=""/>
        <a:tabLst/>
        <a:defRPr sz="2100" b="0" i="0" u="none" strike="noStrike" cap="none" spc="0" baseline="0">
          <a:solidFill>
            <a:srgbClr val="FFFFFF"/>
          </a:solidFill>
          <a:uFillTx/>
          <a:latin typeface="Century Gothic"/>
          <a:ea typeface="Century Gothic"/>
          <a:cs typeface="Century Gothic"/>
          <a:sym typeface="Century Gothic"/>
        </a:defRPr>
      </a:lvl3pPr>
      <a:lvl4pPr marL="2057400" marR="0" indent="-411480" algn="l" defTabSz="548640" rtl="0" latinLnBrk="0">
        <a:lnSpc>
          <a:spcPct val="100000"/>
        </a:lnSpc>
        <a:spcBef>
          <a:spcPts val="700"/>
        </a:spcBef>
        <a:spcAft>
          <a:spcPts val="0"/>
        </a:spcAft>
        <a:buClr>
          <a:schemeClr val="accent1"/>
        </a:buClr>
        <a:buSzPct val="100000"/>
        <a:buFontTx/>
        <a:buChar char=""/>
        <a:tabLst/>
        <a:defRPr sz="2100" b="0" i="0" u="none" strike="noStrike" cap="none" spc="0" baseline="0">
          <a:solidFill>
            <a:srgbClr val="FFFFFF"/>
          </a:solidFill>
          <a:uFillTx/>
          <a:latin typeface="Century Gothic"/>
          <a:ea typeface="Century Gothic"/>
          <a:cs typeface="Century Gothic"/>
          <a:sym typeface="Century Gothic"/>
        </a:defRPr>
      </a:lvl4pPr>
      <a:lvl5pPr marL="2606039" marR="0" indent="-411480" algn="l" defTabSz="548640" rtl="0" latinLnBrk="0">
        <a:lnSpc>
          <a:spcPct val="100000"/>
        </a:lnSpc>
        <a:spcBef>
          <a:spcPts val="700"/>
        </a:spcBef>
        <a:spcAft>
          <a:spcPts val="0"/>
        </a:spcAft>
        <a:buClr>
          <a:schemeClr val="accent1"/>
        </a:buClr>
        <a:buSzPct val="100000"/>
        <a:buFontTx/>
        <a:buChar char=""/>
        <a:tabLst/>
        <a:defRPr sz="2100" b="0" i="0" u="none" strike="noStrike" cap="none" spc="0" baseline="0">
          <a:solidFill>
            <a:srgbClr val="FFFFFF"/>
          </a:solidFill>
          <a:uFillTx/>
          <a:latin typeface="Century Gothic"/>
          <a:ea typeface="Century Gothic"/>
          <a:cs typeface="Century Gothic"/>
          <a:sym typeface="Century Gothic"/>
        </a:defRPr>
      </a:lvl5pPr>
      <a:lvl6pPr marL="3017160" marR="0" indent="-411480" algn="l" defTabSz="548640" rtl="0" latinLnBrk="0">
        <a:lnSpc>
          <a:spcPct val="100000"/>
        </a:lnSpc>
        <a:spcBef>
          <a:spcPts val="700"/>
        </a:spcBef>
        <a:spcAft>
          <a:spcPts val="0"/>
        </a:spcAft>
        <a:buClr>
          <a:schemeClr val="accent1"/>
        </a:buClr>
        <a:buSzPct val="100000"/>
        <a:buFontTx/>
        <a:buChar char=""/>
        <a:tabLst/>
        <a:defRPr sz="2100" b="0" i="0" u="none" strike="noStrike" cap="none" spc="0" baseline="0">
          <a:solidFill>
            <a:srgbClr val="FFFFFF"/>
          </a:solidFill>
          <a:uFillTx/>
          <a:latin typeface="Century Gothic"/>
          <a:ea typeface="Century Gothic"/>
          <a:cs typeface="Century Gothic"/>
          <a:sym typeface="Century Gothic"/>
        </a:defRPr>
      </a:lvl6pPr>
      <a:lvl7pPr marL="3497160" marR="0" indent="-411480" algn="l" defTabSz="548640" rtl="0" latinLnBrk="0">
        <a:lnSpc>
          <a:spcPct val="100000"/>
        </a:lnSpc>
        <a:spcBef>
          <a:spcPts val="700"/>
        </a:spcBef>
        <a:spcAft>
          <a:spcPts val="0"/>
        </a:spcAft>
        <a:buClr>
          <a:schemeClr val="accent1"/>
        </a:buClr>
        <a:buSzPct val="100000"/>
        <a:buFontTx/>
        <a:buChar char=""/>
        <a:tabLst/>
        <a:defRPr sz="2100" b="0" i="0" u="none" strike="noStrike" cap="none" spc="0" baseline="0">
          <a:solidFill>
            <a:srgbClr val="FFFFFF"/>
          </a:solidFill>
          <a:uFillTx/>
          <a:latin typeface="Century Gothic"/>
          <a:ea typeface="Century Gothic"/>
          <a:cs typeface="Century Gothic"/>
          <a:sym typeface="Century Gothic"/>
        </a:defRPr>
      </a:lvl7pPr>
      <a:lvl8pPr marL="3977160" marR="0" indent="-411480" algn="l" defTabSz="548640" rtl="0" latinLnBrk="0">
        <a:lnSpc>
          <a:spcPct val="100000"/>
        </a:lnSpc>
        <a:spcBef>
          <a:spcPts val="700"/>
        </a:spcBef>
        <a:spcAft>
          <a:spcPts val="0"/>
        </a:spcAft>
        <a:buClr>
          <a:schemeClr val="accent1"/>
        </a:buClr>
        <a:buSzPct val="100000"/>
        <a:buFontTx/>
        <a:buChar char=""/>
        <a:tabLst/>
        <a:defRPr sz="2100" b="0" i="0" u="none" strike="noStrike" cap="none" spc="0" baseline="0">
          <a:solidFill>
            <a:srgbClr val="FFFFFF"/>
          </a:solidFill>
          <a:uFillTx/>
          <a:latin typeface="Century Gothic"/>
          <a:ea typeface="Century Gothic"/>
          <a:cs typeface="Century Gothic"/>
          <a:sym typeface="Century Gothic"/>
        </a:defRPr>
      </a:lvl8pPr>
      <a:lvl9pPr marL="4457159" marR="0" indent="-411479" algn="l" defTabSz="548640" rtl="0" latinLnBrk="0">
        <a:lnSpc>
          <a:spcPct val="100000"/>
        </a:lnSpc>
        <a:spcBef>
          <a:spcPts val="700"/>
        </a:spcBef>
        <a:spcAft>
          <a:spcPts val="0"/>
        </a:spcAft>
        <a:buClr>
          <a:schemeClr val="accent1"/>
        </a:buClr>
        <a:buSzPct val="100000"/>
        <a:buFontTx/>
        <a:buChar char=""/>
        <a:tabLst/>
        <a:defRPr sz="2100" b="0" i="0" u="none" strike="noStrike" cap="none" spc="0" baseline="0">
          <a:solidFill>
            <a:srgbClr val="FFFFFF"/>
          </a:solidFill>
          <a:uFillTx/>
          <a:latin typeface="Century Gothic"/>
          <a:ea typeface="Century Gothic"/>
          <a:cs typeface="Century Gothic"/>
          <a:sym typeface="Century Gothic"/>
        </a:defRPr>
      </a:lvl9pPr>
    </p:bodyStyle>
    <p:otherStyle>
      <a:lvl1pPr marL="0" marR="0" indent="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entury Gothic"/>
        </a:defRPr>
      </a:lvl1pPr>
      <a:lvl2pPr marL="0" marR="0" indent="4572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entury Gothic"/>
        </a:defRPr>
      </a:lvl2pPr>
      <a:lvl3pPr marL="0" marR="0" indent="9144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entury Gothic"/>
        </a:defRPr>
      </a:lvl3pPr>
      <a:lvl4pPr marL="0" marR="0" indent="13716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entury Gothic"/>
        </a:defRPr>
      </a:lvl4pPr>
      <a:lvl5pPr marL="0" marR="0" indent="18288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entury Gothic"/>
        </a:defRPr>
      </a:lvl5pPr>
      <a:lvl6pPr marL="0" marR="0" indent="22860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entury Gothic"/>
        </a:defRPr>
      </a:lvl6pPr>
      <a:lvl7pPr marL="0" marR="0" indent="27432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entury Gothic"/>
        </a:defRPr>
      </a:lvl7pPr>
      <a:lvl8pPr marL="0" marR="0" indent="32004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entury Gothic"/>
        </a:defRPr>
      </a:lvl8pPr>
      <a:lvl9pPr marL="0" marR="0" indent="36576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Freeform 6"/>
          <p:cNvSpPr/>
          <p:nvPr/>
        </p:nvSpPr>
        <p:spPr>
          <a:xfrm>
            <a:off x="0" y="-3811"/>
            <a:ext cx="10972800" cy="62445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0361"/>
                </a:lnTo>
                <a:lnTo>
                  <a:pt x="3536" y="20361"/>
                </a:lnTo>
                <a:lnTo>
                  <a:pt x="4211" y="21547"/>
                </a:lnTo>
                <a:lnTo>
                  <a:pt x="4271" y="21600"/>
                </a:lnTo>
                <a:lnTo>
                  <a:pt x="4312" y="21600"/>
                </a:lnTo>
                <a:lnTo>
                  <a:pt x="4331" y="21580"/>
                </a:lnTo>
                <a:lnTo>
                  <a:pt x="4369" y="21547"/>
                </a:lnTo>
                <a:lnTo>
                  <a:pt x="5044" y="20361"/>
                </a:lnTo>
                <a:lnTo>
                  <a:pt x="21600" y="20361"/>
                </a:lnTo>
                <a:lnTo>
                  <a:pt x="21600"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200" name="Rectangle 10"/>
          <p:cNvSpPr/>
          <p:nvPr/>
        </p:nvSpPr>
        <p:spPr>
          <a:xfrm>
            <a:off x="0" y="0"/>
            <a:ext cx="10972800" cy="8229600"/>
          </a:xfrm>
          <a:prstGeom prst="rect">
            <a:avLst/>
          </a:prstGeom>
          <a:solidFill>
            <a:srgbClr val="212121"/>
          </a:solidFill>
          <a:ln w="12700">
            <a:miter lim="400000"/>
          </a:ln>
        </p:spPr>
        <p:txBody>
          <a:bodyPr lIns="45719" rIns="45719" anchor="ctr"/>
          <a:lstStyle/>
          <a:p>
            <a:pPr algn="ctr">
              <a:defRPr>
                <a:solidFill>
                  <a:srgbClr val="FFFFFF"/>
                </a:solidFill>
              </a:defRPr>
            </a:pPr>
            <a:endParaRPr/>
          </a:p>
        </p:txBody>
      </p:sp>
      <p:pic>
        <p:nvPicPr>
          <p:cNvPr id="201" name="Image 0" descr="Image 0"/>
          <p:cNvPicPr>
            <a:picLocks noChangeAspect="1"/>
          </p:cNvPicPr>
          <p:nvPr/>
        </p:nvPicPr>
        <p:blipFill>
          <a:blip r:embed="rId3">
            <a:alphaModFix amt="40000"/>
          </a:blip>
          <a:srcRect t="29520" r="1" b="20417"/>
          <a:stretch>
            <a:fillRect/>
          </a:stretch>
        </p:blipFill>
        <p:spPr>
          <a:xfrm>
            <a:off x="19" y="-2798"/>
            <a:ext cx="10972781" cy="8229590"/>
          </a:xfrm>
          <a:prstGeom prst="rect">
            <a:avLst/>
          </a:prstGeom>
          <a:ln w="12700">
            <a:miter lim="400000"/>
          </a:ln>
        </p:spPr>
      </p:pic>
      <p:sp>
        <p:nvSpPr>
          <p:cNvPr id="202" name="Text 0"/>
          <p:cNvSpPr txBox="1"/>
          <p:nvPr/>
        </p:nvSpPr>
        <p:spPr>
          <a:xfrm>
            <a:off x="508636" y="653969"/>
            <a:ext cx="9423360" cy="4478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b">
            <a:normAutofit/>
          </a:bodyPr>
          <a:lstStyle>
            <a:lvl1pPr>
              <a:spcBef>
                <a:spcPts val="600"/>
              </a:spcBef>
              <a:defRPr sz="5400" b="1">
                <a:solidFill>
                  <a:srgbClr val="FEFEFE"/>
                </a:solidFill>
              </a:defRPr>
            </a:lvl1pPr>
          </a:lstStyle>
          <a:p>
            <a:r>
              <a:rPr dirty="0">
                <a:solidFill>
                  <a:schemeClr val="tx1">
                    <a:lumMod val="95000"/>
                    <a:lumOff val="5000"/>
                  </a:schemeClr>
                </a:solidFill>
              </a:rPr>
              <a:t>Office Automation in Healthcare</a:t>
            </a:r>
            <a:endParaRPr lang="en-US">
              <a:solidFill>
                <a:schemeClr val="tx1">
                  <a:lumMod val="95000"/>
                  <a:lumOff val="5000"/>
                </a:schemeClr>
              </a:solidFill>
            </a:endParaRPr>
          </a:p>
        </p:txBody>
      </p:sp>
      <p:sp>
        <p:nvSpPr>
          <p:cNvPr id="203" name="Text 1"/>
          <p:cNvSpPr txBox="1"/>
          <p:nvPr/>
        </p:nvSpPr>
        <p:spPr>
          <a:xfrm>
            <a:off x="509848" y="5268822"/>
            <a:ext cx="9423360" cy="521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normAutofit/>
          </a:bodyPr>
          <a:lstStyle>
            <a:lvl1pPr>
              <a:spcBef>
                <a:spcPts val="600"/>
              </a:spcBef>
              <a:defRPr>
                <a:solidFill>
                  <a:srgbClr val="FFFFFF"/>
                </a:solidFill>
              </a:defRPr>
            </a:lvl1pPr>
          </a:lstStyle>
          <a:p>
            <a:r>
              <a:rPr dirty="0">
                <a:solidFill>
                  <a:schemeClr val="tx1">
                    <a:lumMod val="95000"/>
                    <a:lumOff val="5000"/>
                  </a:schemeClr>
                </a:solidFill>
              </a:rPr>
              <a:t>T</a:t>
            </a:r>
            <a:r>
              <a:rPr b="1" dirty="0">
                <a:solidFill>
                  <a:schemeClr val="tx1">
                    <a:lumMod val="95000"/>
                    <a:lumOff val="5000"/>
                  </a:schemeClr>
                </a:solidFill>
              </a:rPr>
              <a:t>ransforming Patient Care Through Intelligent Systems</a:t>
            </a:r>
            <a:endParaRPr lang="en-US" b="1">
              <a:solidFill>
                <a:schemeClr val="tx1">
                  <a:lumMod val="95000"/>
                  <a:lumOff val="5000"/>
                </a:schemeClr>
              </a:solidFill>
            </a:endParaRPr>
          </a:p>
        </p:txBody>
      </p:sp>
      <p:sp>
        <p:nvSpPr>
          <p:cNvPr id="2" name="TextBox 1">
            <a:extLst>
              <a:ext uri="{FF2B5EF4-FFF2-40B4-BE49-F238E27FC236}">
                <a16:creationId xmlns:a16="http://schemas.microsoft.com/office/drawing/2014/main" id="{57248EF3-904E-4271-6870-00BB58D88C49}"/>
              </a:ext>
            </a:extLst>
          </p:cNvPr>
          <p:cNvSpPr txBox="1"/>
          <p:nvPr/>
        </p:nvSpPr>
        <p:spPr>
          <a:xfrm>
            <a:off x="327170" y="7059335"/>
            <a:ext cx="450488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GB" b="1" dirty="0">
                <a:solidFill>
                  <a:schemeClr val="tx1">
                    <a:lumMod val="95000"/>
                    <a:lumOff val="5000"/>
                  </a:schemeClr>
                </a:solidFill>
              </a:rPr>
              <a:t>Submitted by-: Angel Saini</a:t>
            </a:r>
          </a:p>
          <a:p>
            <a:r>
              <a:rPr lang="en-GB" b="1" dirty="0">
                <a:solidFill>
                  <a:schemeClr val="tx1">
                    <a:lumMod val="95000"/>
                    <a:lumOff val="5000"/>
                  </a:schemeClr>
                </a:solidFill>
              </a:rPr>
              <a:t>UID-: 25BCA10066</a:t>
            </a:r>
          </a:p>
          <a:p>
            <a:r>
              <a:rPr lang="en-GB" b="1" dirty="0">
                <a:solidFill>
                  <a:schemeClr val="tx1">
                    <a:lumMod val="95000"/>
                    <a:lumOff val="5000"/>
                  </a:schemeClr>
                </a:solidFill>
              </a:rPr>
              <a:t>Section-: 25BCA2-A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AE3D-0162-F075-8BF3-D2D31D991915}"/>
              </a:ext>
            </a:extLst>
          </p:cNvPr>
          <p:cNvSpPr>
            <a:spLocks noGrp="1"/>
          </p:cNvSpPr>
          <p:nvPr>
            <p:ph type="title"/>
          </p:nvPr>
        </p:nvSpPr>
        <p:spPr>
          <a:xfrm>
            <a:off x="-3225" y="-221738"/>
            <a:ext cx="10732685" cy="1940598"/>
          </a:xfrm>
        </p:spPr>
        <p:txBody>
          <a:bodyPr lIns="45719" tIns="45720" rIns="45719" bIns="45720" anchor="b">
            <a:noAutofit/>
          </a:bodyPr>
          <a:lstStyle/>
          <a:p>
            <a:r>
              <a:rPr lang="en-GB" sz="3200" b="1" dirty="0">
                <a:solidFill>
                  <a:srgbClr val="FFFFFF"/>
                </a:solidFill>
                <a:latin typeface="Arial"/>
              </a:rPr>
              <a:t>Path Forward: Implementing Intelligent Automation</a:t>
            </a:r>
            <a:endParaRPr lang="en-US" sz="3200" b="1">
              <a:latin typeface="Arial"/>
            </a:endParaRPr>
          </a:p>
        </p:txBody>
      </p:sp>
      <p:sp>
        <p:nvSpPr>
          <p:cNvPr id="4" name="Text Placeholder 3">
            <a:extLst>
              <a:ext uri="{FF2B5EF4-FFF2-40B4-BE49-F238E27FC236}">
                <a16:creationId xmlns:a16="http://schemas.microsoft.com/office/drawing/2014/main" id="{9251E61F-B806-3283-6D1B-15D10C78BC3C}"/>
              </a:ext>
            </a:extLst>
          </p:cNvPr>
          <p:cNvSpPr>
            <a:spLocks noGrp="1"/>
          </p:cNvSpPr>
          <p:nvPr>
            <p:ph type="body" sz="quarter" idx="1"/>
          </p:nvPr>
        </p:nvSpPr>
        <p:spPr>
          <a:xfrm>
            <a:off x="-3057" y="2058612"/>
            <a:ext cx="6884091" cy="6000200"/>
          </a:xfrm>
        </p:spPr>
        <p:txBody>
          <a:bodyPr lIns="45719" tIns="45720" rIns="45719" bIns="45720" anchor="t">
            <a:normAutofit/>
          </a:bodyPr>
          <a:lstStyle/>
          <a:p>
            <a:r>
              <a:rPr lang="en-GB" b="1" dirty="0"/>
              <a:t> 1.Strategic Planning</a:t>
            </a:r>
            <a:endParaRPr lang="en-US" dirty="0"/>
          </a:p>
          <a:p>
            <a:pPr marL="285750" indent="-285750">
              <a:buFont typeface="Arial"/>
              <a:buChar char="•"/>
            </a:pPr>
            <a:r>
              <a:rPr lang="en-GB" dirty="0"/>
              <a:t>Define key business processes suitable for automation.</a:t>
            </a:r>
          </a:p>
          <a:p>
            <a:pPr marL="285750" indent="-285750">
              <a:buFont typeface="Arial"/>
              <a:buChar char="•"/>
            </a:pPr>
            <a:r>
              <a:rPr lang="en-GB" dirty="0"/>
              <a:t>Conduct a feasibility analysis to identify areas with the highest ROI.</a:t>
            </a:r>
          </a:p>
          <a:p>
            <a:r>
              <a:rPr lang="en-GB" b="1" dirty="0"/>
              <a:t> 2. Technology Selection</a:t>
            </a:r>
            <a:endParaRPr lang="en-GB" dirty="0"/>
          </a:p>
          <a:p>
            <a:pPr marL="285750" indent="-285750">
              <a:buFont typeface="Arial"/>
              <a:buChar char="•"/>
            </a:pPr>
            <a:r>
              <a:rPr lang="en-GB" dirty="0"/>
              <a:t> Choose the right tools (e.g., RPA platforms, AI/ML frameworks, workflow engines).</a:t>
            </a:r>
          </a:p>
          <a:p>
            <a:pPr marL="285750" indent="-285750">
              <a:buFont typeface="Arial"/>
              <a:buChar char="•"/>
            </a:pPr>
            <a:r>
              <a:rPr lang="en-GB" dirty="0"/>
              <a:t>Ensure scalability, integration capability, and security compliance.</a:t>
            </a:r>
          </a:p>
          <a:p>
            <a:r>
              <a:rPr lang="en-GB" b="1" dirty="0"/>
              <a:t> 3. Challenges and Considerations</a:t>
            </a:r>
            <a:endParaRPr lang="en-GB" dirty="0"/>
          </a:p>
          <a:p>
            <a:pPr marL="285750" indent="-285750">
              <a:buFont typeface="Arial"/>
              <a:buChar char="•"/>
            </a:pPr>
            <a:r>
              <a:rPr lang="en-GB" b="1" dirty="0"/>
              <a:t>Change management:</a:t>
            </a:r>
            <a:r>
              <a:rPr lang="en-GB" dirty="0"/>
              <a:t> Employees must adapt to new workflows.</a:t>
            </a:r>
          </a:p>
          <a:p>
            <a:pPr marL="285750" indent="-285750">
              <a:buFont typeface="Arial"/>
              <a:buChar char="•"/>
            </a:pPr>
            <a:r>
              <a:rPr lang="en-GB" b="1" dirty="0"/>
              <a:t>Data privacy and security:</a:t>
            </a:r>
            <a:r>
              <a:rPr lang="en-GB" dirty="0"/>
              <a:t> Sensitive data must be handled carefully.</a:t>
            </a:r>
          </a:p>
          <a:p>
            <a:pPr marL="285750" indent="-285750">
              <a:buFont typeface="Arial"/>
              <a:buChar char="•"/>
            </a:pPr>
            <a:r>
              <a:rPr lang="en-GB" b="1" dirty="0"/>
              <a:t>Integration issues:</a:t>
            </a:r>
            <a:r>
              <a:rPr lang="en-GB" dirty="0"/>
              <a:t> Automation tools must align with legacy systems.</a:t>
            </a:r>
          </a:p>
          <a:p>
            <a:pPr marL="285750" indent="-285750">
              <a:buFont typeface="Arial"/>
              <a:buChar char="•"/>
            </a:pPr>
            <a:r>
              <a:rPr lang="en-GB" b="1" dirty="0"/>
              <a:t>Continuous learning:</a:t>
            </a:r>
            <a:r>
              <a:rPr lang="en-GB" dirty="0"/>
              <a:t> AI models require updates to remain effective.</a:t>
            </a:r>
          </a:p>
          <a:p>
            <a:r>
              <a:rPr lang="en-GB" b="1" dirty="0"/>
              <a:t> 4. Benefits of Intelligent Automation</a:t>
            </a:r>
            <a:endParaRPr lang="en-GB" dirty="0"/>
          </a:p>
          <a:p>
            <a:pPr marL="285750" indent="-285750">
              <a:buFont typeface="Arial"/>
              <a:buChar char="•"/>
            </a:pPr>
            <a:r>
              <a:rPr lang="en-GB" dirty="0"/>
              <a:t>Increases efficiency and productivity.</a:t>
            </a:r>
          </a:p>
          <a:p>
            <a:pPr marL="285750" indent="-285750">
              <a:buFont typeface="Arial"/>
              <a:buChar char="•"/>
            </a:pPr>
            <a:r>
              <a:rPr lang="en-GB" dirty="0"/>
              <a:t>Enhances accuracy and reduces human error.</a:t>
            </a:r>
          </a:p>
          <a:p>
            <a:pPr marL="285750" indent="-285750">
              <a:buFont typeface="Arial"/>
              <a:buChar char="•"/>
            </a:pPr>
            <a:r>
              <a:rPr lang="en-GB" dirty="0"/>
              <a:t>Frees employees for higher-value, strategic tasks.</a:t>
            </a:r>
          </a:p>
          <a:p>
            <a:pPr marL="285750" indent="-285750">
              <a:buFont typeface="Arial"/>
              <a:buChar char="•"/>
            </a:pPr>
            <a:r>
              <a:rPr lang="en-GB" dirty="0"/>
              <a:t>Provides real-time data insights for better decision-making.</a:t>
            </a:r>
          </a:p>
          <a:p>
            <a:pPr>
              <a:buFont typeface="Arial"/>
              <a:buChar char="•"/>
            </a:pPr>
            <a:endParaRPr lang="en-GB" dirty="0"/>
          </a:p>
          <a:p>
            <a:pPr marL="285750" indent="-285750">
              <a:buFont typeface="Arial"/>
              <a:buChar char="•"/>
            </a:pPr>
            <a:endParaRPr lang="en-GB" dirty="0"/>
          </a:p>
          <a:p>
            <a:pPr marL="285750" indent="-285750">
              <a:buFont typeface="Arial"/>
              <a:buChar char="•"/>
            </a:pPr>
            <a:endParaRPr lang="en-GB" dirty="0"/>
          </a:p>
          <a:p>
            <a:endParaRPr lang="en-GB" dirty="0"/>
          </a:p>
        </p:txBody>
      </p:sp>
      <p:pic>
        <p:nvPicPr>
          <p:cNvPr id="6" name="Image 0" descr="Image 0">
            <a:extLst>
              <a:ext uri="{FF2B5EF4-FFF2-40B4-BE49-F238E27FC236}">
                <a16:creationId xmlns:a16="http://schemas.microsoft.com/office/drawing/2014/main" id="{001EC1C7-E7D9-1BE7-27C3-1275E420284A}"/>
              </a:ext>
            </a:extLst>
          </p:cNvPr>
          <p:cNvPicPr>
            <a:picLocks noChangeAspect="1"/>
          </p:cNvPicPr>
          <p:nvPr/>
        </p:nvPicPr>
        <p:blipFill>
          <a:blip r:embed="rId2"/>
          <a:stretch>
            <a:fillRect/>
          </a:stretch>
        </p:blipFill>
        <p:spPr>
          <a:xfrm>
            <a:off x="6883202" y="2541740"/>
            <a:ext cx="3659839" cy="3961842"/>
          </a:xfrm>
          <a:prstGeom prst="rect">
            <a:avLst/>
          </a:prstGeom>
          <a:ln w="12700">
            <a:miter lim="400000"/>
          </a:ln>
        </p:spPr>
      </p:pic>
    </p:spTree>
    <p:extLst>
      <p:ext uri="{BB962C8B-B14F-4D97-AF65-F5344CB8AC3E}">
        <p14:creationId xmlns:p14="http://schemas.microsoft.com/office/powerpoint/2010/main" val="421887201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4533-DAFC-566A-DC70-A25EF4DFC0E4}"/>
              </a:ext>
            </a:extLst>
          </p:cNvPr>
          <p:cNvSpPr>
            <a:spLocks noGrp="1"/>
          </p:cNvSpPr>
          <p:nvPr>
            <p:ph type="title"/>
          </p:nvPr>
        </p:nvSpPr>
        <p:spPr>
          <a:xfrm>
            <a:off x="389761" y="408571"/>
            <a:ext cx="6957302" cy="1940598"/>
          </a:xfrm>
        </p:spPr>
        <p:txBody>
          <a:bodyPr lIns="45719" tIns="45720" rIns="45719" bIns="45720" anchor="b">
            <a:normAutofit/>
          </a:bodyPr>
          <a:lstStyle/>
          <a:p>
            <a:r>
              <a:rPr lang="en-GB" sz="3200" b="1" dirty="0">
                <a:latin typeface="Arial"/>
              </a:rPr>
              <a:t>Case Study – Apollo Hospitals</a:t>
            </a:r>
            <a:endParaRPr lang="en-US"/>
          </a:p>
        </p:txBody>
      </p:sp>
      <p:sp>
        <p:nvSpPr>
          <p:cNvPr id="4" name="Text Placeholder 3">
            <a:extLst>
              <a:ext uri="{FF2B5EF4-FFF2-40B4-BE49-F238E27FC236}">
                <a16:creationId xmlns:a16="http://schemas.microsoft.com/office/drawing/2014/main" id="{D58673BF-C210-C0B9-691E-ACE29B121357}"/>
              </a:ext>
            </a:extLst>
          </p:cNvPr>
          <p:cNvSpPr>
            <a:spLocks noGrp="1"/>
          </p:cNvSpPr>
          <p:nvPr>
            <p:ph type="body" sz="quarter" idx="1"/>
          </p:nvPr>
        </p:nvSpPr>
        <p:spPr>
          <a:xfrm>
            <a:off x="386862" y="2763287"/>
            <a:ext cx="10204179" cy="4735561"/>
          </a:xfrm>
        </p:spPr>
        <p:txBody>
          <a:bodyPr lIns="45719" tIns="45720" rIns="45719" bIns="45720" anchor="t">
            <a:normAutofit/>
          </a:bodyPr>
          <a:lstStyle/>
          <a:p>
            <a:r>
              <a:rPr lang="en-GB" sz="1600" b="1" dirty="0"/>
              <a:t> Overview:</a:t>
            </a:r>
            <a:endParaRPr lang="en-US" sz="1600" dirty="0"/>
          </a:p>
          <a:p>
            <a:r>
              <a:rPr lang="en-GB" dirty="0"/>
              <a:t>Apollo Hospitals implemented office automation to enhance patient care, speed, and data accuracy.</a:t>
            </a:r>
          </a:p>
          <a:p>
            <a:r>
              <a:rPr lang="en-GB" sz="1600" b="1" dirty="0"/>
              <a:t> Challenges:</a:t>
            </a:r>
            <a:endParaRPr lang="en-GB" sz="1600" dirty="0"/>
          </a:p>
          <a:p>
            <a:r>
              <a:rPr lang="en-GB" dirty="0"/>
              <a:t>Manual booking, billing delays, and scattered patient data slowed operations.</a:t>
            </a:r>
          </a:p>
          <a:p>
            <a:r>
              <a:rPr lang="en-GB" b="1" dirty="0"/>
              <a:t> </a:t>
            </a:r>
            <a:r>
              <a:rPr lang="en-GB" sz="1600" b="1" dirty="0"/>
              <a:t>Solutions:</a:t>
            </a:r>
            <a:endParaRPr lang="en-GB" sz="1600" dirty="0"/>
          </a:p>
          <a:p>
            <a:pPr marL="285750" indent="-285750">
              <a:buFont typeface="Arial"/>
              <a:buChar char="•"/>
            </a:pPr>
            <a:r>
              <a:rPr lang="en-GB" dirty="0"/>
              <a:t>Online appointment &amp; billing system</a:t>
            </a:r>
          </a:p>
          <a:p>
            <a:pPr marL="285750" indent="-285750">
              <a:buFont typeface="Arial"/>
              <a:buChar char="•"/>
            </a:pPr>
            <a:r>
              <a:rPr lang="en-GB" dirty="0"/>
              <a:t>Electronic Medical Records (EMR)</a:t>
            </a:r>
          </a:p>
          <a:p>
            <a:pPr marL="285750" indent="-285750">
              <a:buFont typeface="Arial"/>
              <a:buChar char="•"/>
            </a:pPr>
            <a:r>
              <a:rPr lang="en-GB" dirty="0"/>
              <a:t>Automated reminders &amp; claims</a:t>
            </a:r>
          </a:p>
          <a:p>
            <a:pPr marL="285750" indent="-285750">
              <a:buFont typeface="Arial"/>
              <a:buChar char="•"/>
            </a:pPr>
            <a:r>
              <a:rPr lang="en-GB" dirty="0"/>
              <a:t>AI-based analytics for management</a:t>
            </a:r>
          </a:p>
          <a:p>
            <a:r>
              <a:rPr lang="en-GB" b="1" dirty="0"/>
              <a:t> </a:t>
            </a:r>
            <a:r>
              <a:rPr lang="en-GB" sz="1600" b="1" dirty="0"/>
              <a:t>Results:</a:t>
            </a:r>
            <a:endParaRPr lang="en-GB" sz="1600" dirty="0"/>
          </a:p>
          <a:p>
            <a:pPr marL="285750" indent="-285750">
              <a:buFont typeface="Arial"/>
              <a:buChar char="•"/>
            </a:pPr>
            <a:r>
              <a:rPr lang="en-GB" dirty="0"/>
              <a:t>40% reduction in wait time</a:t>
            </a:r>
          </a:p>
          <a:p>
            <a:pPr marL="285750" indent="-285750">
              <a:buFont typeface="Arial"/>
              <a:buChar char="•"/>
            </a:pPr>
            <a:r>
              <a:rPr lang="en-GB" dirty="0"/>
              <a:t>30% faster billing</a:t>
            </a:r>
          </a:p>
          <a:p>
            <a:pPr marL="285750" indent="-285750">
              <a:buFont typeface="Arial"/>
              <a:buChar char="•"/>
            </a:pPr>
            <a:r>
              <a:rPr lang="en-GB" dirty="0"/>
              <a:t>Improved accuracy &amp; patient satisfaction</a:t>
            </a:r>
          </a:p>
          <a:p>
            <a:endParaRPr lang="en-GB" b="1" dirty="0"/>
          </a:p>
        </p:txBody>
      </p:sp>
    </p:spTree>
    <p:extLst>
      <p:ext uri="{BB962C8B-B14F-4D97-AF65-F5344CB8AC3E}">
        <p14:creationId xmlns:p14="http://schemas.microsoft.com/office/powerpoint/2010/main" val="19473641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EADF-C6AE-4E57-76C2-1C19D556EAB7}"/>
              </a:ext>
            </a:extLst>
          </p:cNvPr>
          <p:cNvSpPr>
            <a:spLocks noGrp="1"/>
          </p:cNvSpPr>
          <p:nvPr>
            <p:ph type="title"/>
          </p:nvPr>
        </p:nvSpPr>
        <p:spPr>
          <a:xfrm>
            <a:off x="971995" y="873025"/>
            <a:ext cx="9524672" cy="1940598"/>
          </a:xfrm>
        </p:spPr>
        <p:txBody>
          <a:bodyPr lIns="45719" tIns="45720" rIns="45719" bIns="45720" anchor="b">
            <a:normAutofit/>
          </a:bodyPr>
          <a:lstStyle/>
          <a:p>
            <a:r>
              <a:rPr lang="en-GB" sz="3200" b="1" dirty="0">
                <a:latin typeface="Arial"/>
              </a:rPr>
              <a:t>CONCLUSION</a:t>
            </a:r>
          </a:p>
        </p:txBody>
      </p:sp>
      <p:sp>
        <p:nvSpPr>
          <p:cNvPr id="4" name="Text Placeholder 3">
            <a:extLst>
              <a:ext uri="{FF2B5EF4-FFF2-40B4-BE49-F238E27FC236}">
                <a16:creationId xmlns:a16="http://schemas.microsoft.com/office/drawing/2014/main" id="{2BB793EE-A2D1-EBA3-6BAF-096CAAA0BAC2}"/>
              </a:ext>
            </a:extLst>
          </p:cNvPr>
          <p:cNvSpPr>
            <a:spLocks noGrp="1"/>
          </p:cNvSpPr>
          <p:nvPr>
            <p:ph type="body" sz="quarter" idx="1"/>
          </p:nvPr>
        </p:nvSpPr>
        <p:spPr>
          <a:xfrm>
            <a:off x="971995" y="3134500"/>
            <a:ext cx="9524672" cy="4219639"/>
          </a:xfrm>
        </p:spPr>
        <p:txBody>
          <a:bodyPr lIns="45719" tIns="45720" rIns="45719" bIns="45720" anchor="t">
            <a:normAutofit/>
          </a:bodyPr>
          <a:lstStyle/>
          <a:p>
            <a:r>
              <a:rPr lang="en-GB" sz="1600" dirty="0"/>
              <a:t>Office automation in healthcare plays a vital role in improving efficiency, accuracy, and overall service quality. By automating routine administrative and clinical tasks such as scheduling, billing, and documentation, healthcare institutions can save time and reduce human errors. The use of advanced technologies like </a:t>
            </a:r>
            <a:r>
              <a:rPr lang="en-GB" sz="1600" b="1" dirty="0"/>
              <a:t>RPA</a:t>
            </a:r>
            <a:r>
              <a:rPr lang="en-GB" sz="1600" dirty="0"/>
              <a:t>, </a:t>
            </a:r>
            <a:r>
              <a:rPr lang="en-GB" sz="1600" b="1" dirty="0"/>
              <a:t>AI</a:t>
            </a:r>
            <a:r>
              <a:rPr lang="en-GB" sz="1600" dirty="0"/>
              <a:t>, and </a:t>
            </a:r>
            <a:r>
              <a:rPr lang="en-GB" sz="1600" b="1" dirty="0"/>
              <a:t>NLP</a:t>
            </a:r>
            <a:r>
              <a:rPr lang="en-GB" sz="1600" dirty="0"/>
              <a:t> ensures faster data processing and better coordination between departments.</a:t>
            </a:r>
          </a:p>
          <a:p>
            <a:r>
              <a:rPr lang="en-GB" sz="1600" dirty="0"/>
              <a:t>This system not only enhances patient satisfaction through timely communication and reduced waiting time but also allows doctors and staff to focus more on patient care instead of paperwork. Overall, office automation leads to a smarter, more reliable, and patient-</a:t>
            </a:r>
            <a:r>
              <a:rPr lang="en-GB" sz="1600" err="1"/>
              <a:t>centered</a:t>
            </a:r>
            <a:r>
              <a:rPr lang="en-GB" sz="1600" dirty="0"/>
              <a:t> healthcare environment that supports better decision-making and smooth day-to-day operations.</a:t>
            </a:r>
          </a:p>
          <a:p>
            <a:endParaRPr lang="en-GB" dirty="0"/>
          </a:p>
        </p:txBody>
      </p:sp>
    </p:spTree>
    <p:extLst>
      <p:ext uri="{BB962C8B-B14F-4D97-AF65-F5344CB8AC3E}">
        <p14:creationId xmlns:p14="http://schemas.microsoft.com/office/powerpoint/2010/main" val="40201883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F6BA94-E802-73A9-AEA8-F2D8BBCB3C02}"/>
              </a:ext>
            </a:extLst>
          </p:cNvPr>
          <p:cNvSpPr txBox="1"/>
          <p:nvPr/>
        </p:nvSpPr>
        <p:spPr>
          <a:xfrm>
            <a:off x="1421741" y="2799184"/>
            <a:ext cx="8128932"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GB" sz="6000" b="1" dirty="0">
                <a:solidFill>
                  <a:schemeClr val="bg1">
                    <a:lumMod val="10000"/>
                    <a:lumOff val="90000"/>
                  </a:schemeClr>
                </a:solidFill>
                <a:latin typeface="Bookman Old Style"/>
              </a:rPr>
              <a:t>THANK YOU </a:t>
            </a:r>
            <a:endParaRPr lang="en-GB" sz="6000" b="1" i="0" u="none" strike="noStrike" cap="none" spc="0" normalizeH="0" baseline="0" dirty="0">
              <a:ln>
                <a:noFill/>
              </a:ln>
              <a:solidFill>
                <a:schemeClr val="bg1">
                  <a:lumMod val="10000"/>
                  <a:lumOff val="90000"/>
                </a:schemeClr>
              </a:solidFill>
              <a:effectLst/>
              <a:uFillTx/>
              <a:latin typeface="Bookman Old Style"/>
              <a:ea typeface="Century Gothic"/>
              <a:cs typeface="Century Gothic"/>
            </a:endParaRPr>
          </a:p>
        </p:txBody>
      </p:sp>
      <p:sp>
        <p:nvSpPr>
          <p:cNvPr id="3" name="TextBox 2">
            <a:extLst>
              <a:ext uri="{FF2B5EF4-FFF2-40B4-BE49-F238E27FC236}">
                <a16:creationId xmlns:a16="http://schemas.microsoft.com/office/drawing/2014/main" id="{34C09CA4-E6A1-C110-E2ED-F2EBF8CBB82E}"/>
              </a:ext>
            </a:extLst>
          </p:cNvPr>
          <p:cNvSpPr txBox="1"/>
          <p:nvPr/>
        </p:nvSpPr>
        <p:spPr>
          <a:xfrm>
            <a:off x="699795" y="6130212"/>
            <a:ext cx="5122506" cy="1292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GB" sz="2000" dirty="0">
                <a:solidFill>
                  <a:schemeClr val="bg1">
                    <a:lumMod val="10000"/>
                    <a:lumOff val="90000"/>
                  </a:schemeClr>
                </a:solidFill>
              </a:rPr>
              <a:t>Submitted by- Angel Saini</a:t>
            </a:r>
          </a:p>
          <a:p>
            <a:r>
              <a:rPr lang="en-GB" sz="2000" dirty="0">
                <a:solidFill>
                  <a:schemeClr val="bg1">
                    <a:lumMod val="10000"/>
                    <a:lumOff val="90000"/>
                  </a:schemeClr>
                </a:solidFill>
              </a:rPr>
              <a:t>UID- 25BCA10066</a:t>
            </a:r>
          </a:p>
          <a:p>
            <a:r>
              <a:rPr lang="en-GB" sz="2000" dirty="0">
                <a:solidFill>
                  <a:schemeClr val="bg1">
                    <a:lumMod val="10000"/>
                    <a:lumOff val="90000"/>
                  </a:schemeClr>
                </a:solidFill>
              </a:rPr>
              <a:t>Class- 25BCA2-A</a:t>
            </a:r>
          </a:p>
          <a:p>
            <a:endParaRPr lang="en-GB" dirty="0"/>
          </a:p>
        </p:txBody>
      </p:sp>
      <p:pic>
        <p:nvPicPr>
          <p:cNvPr id="5" name="Picture 4" descr="A close up of a network&#10;&#10;AI-generated content may be incorrect.">
            <a:extLst>
              <a:ext uri="{FF2B5EF4-FFF2-40B4-BE49-F238E27FC236}">
                <a16:creationId xmlns:a16="http://schemas.microsoft.com/office/drawing/2014/main" id="{22865252-94EE-4EF8-DC92-EC78F6DF9087}"/>
              </a:ext>
            </a:extLst>
          </p:cNvPr>
          <p:cNvPicPr>
            <a:picLocks noChangeAspect="1"/>
          </p:cNvPicPr>
          <p:nvPr/>
        </p:nvPicPr>
        <p:blipFill>
          <a:blip r:embed="rId2"/>
          <a:stretch>
            <a:fillRect/>
          </a:stretch>
        </p:blipFill>
        <p:spPr>
          <a:xfrm>
            <a:off x="0" y="17672"/>
            <a:ext cx="10972800" cy="8181673"/>
          </a:xfrm>
          <a:prstGeom prst="rect">
            <a:avLst/>
          </a:prstGeom>
        </p:spPr>
      </p:pic>
      <p:sp>
        <p:nvSpPr>
          <p:cNvPr id="6" name="TextBox 5">
            <a:extLst>
              <a:ext uri="{FF2B5EF4-FFF2-40B4-BE49-F238E27FC236}">
                <a16:creationId xmlns:a16="http://schemas.microsoft.com/office/drawing/2014/main" id="{2C62FB37-3FBF-8203-2E0A-F1C57A500464}"/>
              </a:ext>
            </a:extLst>
          </p:cNvPr>
          <p:cNvSpPr txBox="1"/>
          <p:nvPr/>
        </p:nvSpPr>
        <p:spPr>
          <a:xfrm>
            <a:off x="1598104" y="2919368"/>
            <a:ext cx="7776592"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GB" sz="6000" b="1" dirty="0">
                <a:solidFill>
                  <a:schemeClr val="bg1">
                    <a:lumMod val="10000"/>
                    <a:lumOff val="90000"/>
                  </a:schemeClr>
                </a:solidFill>
                <a:latin typeface="Bookman Old Style"/>
              </a:rPr>
              <a:t>THANK YOU</a:t>
            </a:r>
            <a:endParaRPr lang="en-GB" sz="6000" b="1" i="0" u="none" strike="noStrike" cap="none" spc="0" normalizeH="0" baseline="0" dirty="0">
              <a:ln>
                <a:noFill/>
              </a:ln>
              <a:solidFill>
                <a:schemeClr val="bg1">
                  <a:lumMod val="10000"/>
                  <a:lumOff val="90000"/>
                </a:schemeClr>
              </a:solidFill>
              <a:effectLst/>
              <a:uFillTx/>
              <a:latin typeface="Bookman Old Style"/>
              <a:ea typeface="Century Gothic"/>
              <a:cs typeface="Century Gothic"/>
            </a:endParaRPr>
          </a:p>
        </p:txBody>
      </p:sp>
    </p:spTree>
    <p:extLst>
      <p:ext uri="{BB962C8B-B14F-4D97-AF65-F5344CB8AC3E}">
        <p14:creationId xmlns:p14="http://schemas.microsoft.com/office/powerpoint/2010/main" val="30086475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Image 0" descr="Image 0"/>
          <p:cNvPicPr>
            <a:picLocks noChangeAspect="1"/>
          </p:cNvPicPr>
          <p:nvPr/>
        </p:nvPicPr>
        <p:blipFill>
          <a:blip r:embed="rId2"/>
          <a:stretch>
            <a:fillRect/>
          </a:stretch>
        </p:blipFill>
        <p:spPr>
          <a:xfrm>
            <a:off x="6858000" y="1028700"/>
            <a:ext cx="4114800" cy="6172200"/>
          </a:xfrm>
          <a:prstGeom prst="rect">
            <a:avLst/>
          </a:prstGeom>
          <a:ln w="12700">
            <a:miter lim="400000"/>
          </a:ln>
        </p:spPr>
      </p:pic>
      <p:sp>
        <p:nvSpPr>
          <p:cNvPr id="206" name="Text 0"/>
          <p:cNvSpPr txBox="1"/>
          <p:nvPr/>
        </p:nvSpPr>
        <p:spPr>
          <a:xfrm>
            <a:off x="595341" y="2306081"/>
            <a:ext cx="3983771" cy="485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4100"/>
              </a:lnSpc>
              <a:defRPr sz="3300">
                <a:solidFill>
                  <a:srgbClr val="FFFFFF"/>
                </a:solidFill>
              </a:defRPr>
            </a:lvl1pPr>
          </a:lstStyle>
          <a:p>
            <a:r>
              <a:rPr sz="3200" dirty="0">
                <a:latin typeface="Arial"/>
              </a:rPr>
              <a:t>Executive Overview</a:t>
            </a:r>
          </a:p>
        </p:txBody>
      </p:sp>
      <p:sp>
        <p:nvSpPr>
          <p:cNvPr id="207" name="Text 1"/>
          <p:cNvSpPr txBox="1"/>
          <p:nvPr/>
        </p:nvSpPr>
        <p:spPr>
          <a:xfrm>
            <a:off x="595341" y="3319522"/>
            <a:ext cx="1714173" cy="29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400"/>
              </a:lnSpc>
              <a:defRPr sz="1900">
                <a:solidFill>
                  <a:srgbClr val="FFFFFF"/>
                </a:solidFill>
              </a:defRPr>
            </a:lvl1pPr>
          </a:lstStyle>
          <a:p>
            <a:r>
              <a:t>The Challenge</a:t>
            </a:r>
          </a:p>
        </p:txBody>
      </p:sp>
      <p:sp>
        <p:nvSpPr>
          <p:cNvPr id="208" name="Text 2"/>
          <p:cNvSpPr txBox="1"/>
          <p:nvPr/>
        </p:nvSpPr>
        <p:spPr>
          <a:xfrm>
            <a:off x="595343" y="3808602"/>
            <a:ext cx="2626133" cy="1849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Healthcare delivery faces critical constraints: information fragmentation, manual processes, clinician burnout, and operational delays that compromise care quality and patient experience.</a:t>
            </a:r>
          </a:p>
        </p:txBody>
      </p:sp>
      <p:sp>
        <p:nvSpPr>
          <p:cNvPr id="209" name="Text 3"/>
          <p:cNvSpPr txBox="1"/>
          <p:nvPr/>
        </p:nvSpPr>
        <p:spPr>
          <a:xfrm>
            <a:off x="3642243" y="3319524"/>
            <a:ext cx="1394638" cy="296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400"/>
              </a:lnSpc>
              <a:defRPr sz="1900">
                <a:solidFill>
                  <a:srgbClr val="FFFFFF"/>
                </a:solidFill>
              </a:defRPr>
            </a:lvl1pPr>
          </a:lstStyle>
          <a:p>
            <a:r>
              <a:t>The Solution</a:t>
            </a:r>
          </a:p>
        </p:txBody>
      </p:sp>
      <p:sp>
        <p:nvSpPr>
          <p:cNvPr id="210" name="Text 4"/>
          <p:cNvSpPr txBox="1"/>
          <p:nvPr/>
        </p:nvSpPr>
        <p:spPr>
          <a:xfrm>
            <a:off x="3642243" y="3808603"/>
            <a:ext cx="2626133" cy="1849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Office automation addresses these systematically through intelligent workflow orchestration, reducing errors, accelerating throughput, and enabling clinicians to focus on high-value care activities.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 0"/>
          <p:cNvSpPr txBox="1"/>
          <p:nvPr/>
        </p:nvSpPr>
        <p:spPr>
          <a:xfrm>
            <a:off x="469508" y="1803785"/>
            <a:ext cx="7805022" cy="490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4100"/>
              </a:lnSpc>
              <a:defRPr sz="3300">
                <a:solidFill>
                  <a:srgbClr val="FFFFFF"/>
                </a:solidFill>
              </a:defRPr>
            </a:lvl1pPr>
          </a:lstStyle>
          <a:p>
            <a:r>
              <a:rPr sz="3200" b="1" dirty="0">
                <a:latin typeface="Arial"/>
              </a:rPr>
              <a:t>Three Pillars of Healthcare Automation</a:t>
            </a:r>
            <a:endParaRPr lang="en-US" sz="3200" b="1">
              <a:latin typeface="Arial"/>
            </a:endParaRPr>
          </a:p>
        </p:txBody>
      </p:sp>
      <p:sp>
        <p:nvSpPr>
          <p:cNvPr id="213" name="Shape 1"/>
          <p:cNvSpPr/>
          <p:nvPr/>
        </p:nvSpPr>
        <p:spPr>
          <a:xfrm>
            <a:off x="595343" y="3034220"/>
            <a:ext cx="3147269" cy="3032969"/>
          </a:xfrm>
          <a:prstGeom prst="roundRect">
            <a:avLst>
              <a:gd name="adj" fmla="val 2356"/>
            </a:avLst>
          </a:prstGeom>
          <a:solidFill>
            <a:srgbClr val="283157"/>
          </a:solidFill>
          <a:ln w="7620">
            <a:solidFill>
              <a:srgbClr val="414A70"/>
            </a:solidFill>
          </a:ln>
        </p:spPr>
        <p:txBody>
          <a:bodyPr lIns="45719" rIns="45719"/>
          <a:lstStyle/>
          <a:p>
            <a:pPr>
              <a:defRPr sz="1300">
                <a:solidFill>
                  <a:srgbClr val="FFFFFF"/>
                </a:solidFill>
              </a:defRPr>
            </a:pPr>
            <a:endParaRPr/>
          </a:p>
        </p:txBody>
      </p:sp>
      <p:sp>
        <p:nvSpPr>
          <p:cNvPr id="214" name="Shape 2"/>
          <p:cNvSpPr/>
          <p:nvPr/>
        </p:nvSpPr>
        <p:spPr>
          <a:xfrm>
            <a:off x="771169" y="3210044"/>
            <a:ext cx="510332" cy="510333"/>
          </a:xfrm>
          <a:prstGeom prst="roundRect">
            <a:avLst>
              <a:gd name="adj" fmla="val 50000"/>
            </a:avLst>
          </a:prstGeom>
          <a:solidFill>
            <a:srgbClr val="8C98CA"/>
          </a:solidFill>
          <a:ln w="12700">
            <a:miter lim="400000"/>
          </a:ln>
        </p:spPr>
        <p:txBody>
          <a:bodyPr lIns="45719" rIns="45719"/>
          <a:lstStyle/>
          <a:p>
            <a:pPr>
              <a:defRPr sz="1300">
                <a:solidFill>
                  <a:srgbClr val="FFFFFF"/>
                </a:solidFill>
              </a:defRPr>
            </a:pPr>
            <a:endParaRPr/>
          </a:p>
        </p:txBody>
      </p:sp>
      <p:pic>
        <p:nvPicPr>
          <p:cNvPr id="215" name="Image 0" descr="Image 0"/>
          <p:cNvPicPr>
            <a:picLocks noChangeAspect="1"/>
          </p:cNvPicPr>
          <p:nvPr/>
        </p:nvPicPr>
        <p:blipFill>
          <a:blip r:embed="rId2"/>
          <a:stretch>
            <a:fillRect/>
          </a:stretch>
        </p:blipFill>
        <p:spPr>
          <a:xfrm>
            <a:off x="911543" y="3350329"/>
            <a:ext cx="229584" cy="229585"/>
          </a:xfrm>
          <a:prstGeom prst="rect">
            <a:avLst/>
          </a:prstGeom>
          <a:ln w="12700">
            <a:miter lim="400000"/>
          </a:ln>
        </p:spPr>
      </p:pic>
      <p:sp>
        <p:nvSpPr>
          <p:cNvPr id="216" name="Text 3"/>
          <p:cNvSpPr txBox="1"/>
          <p:nvPr/>
        </p:nvSpPr>
        <p:spPr>
          <a:xfrm>
            <a:off x="771169" y="3890486"/>
            <a:ext cx="1869778" cy="24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Safety &amp; Accuracy</a:t>
            </a:r>
          </a:p>
        </p:txBody>
      </p:sp>
      <p:sp>
        <p:nvSpPr>
          <p:cNvPr id="217" name="Text 4"/>
          <p:cNvSpPr txBox="1"/>
          <p:nvPr/>
        </p:nvSpPr>
        <p:spPr>
          <a:xfrm>
            <a:off x="771168" y="4258300"/>
            <a:ext cx="2795620" cy="15832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Eliminate human errors in scheduling, medication reconciliation, billing processes, and clinical documentation through systematic validation and cross-checking.</a:t>
            </a:r>
          </a:p>
        </p:txBody>
      </p:sp>
      <p:sp>
        <p:nvSpPr>
          <p:cNvPr id="218" name="Shape 5"/>
          <p:cNvSpPr/>
          <p:nvPr/>
        </p:nvSpPr>
        <p:spPr>
          <a:xfrm>
            <a:off x="3912723" y="3034221"/>
            <a:ext cx="3147270" cy="3032970"/>
          </a:xfrm>
          <a:prstGeom prst="roundRect">
            <a:avLst>
              <a:gd name="adj" fmla="val 2356"/>
            </a:avLst>
          </a:prstGeom>
          <a:solidFill>
            <a:srgbClr val="283157"/>
          </a:solidFill>
          <a:ln w="7620">
            <a:solidFill>
              <a:srgbClr val="414A70"/>
            </a:solidFill>
          </a:ln>
        </p:spPr>
        <p:txBody>
          <a:bodyPr lIns="45719" rIns="45719"/>
          <a:lstStyle/>
          <a:p>
            <a:pPr>
              <a:defRPr sz="1300">
                <a:solidFill>
                  <a:srgbClr val="FFFFFF"/>
                </a:solidFill>
              </a:defRPr>
            </a:pPr>
            <a:endParaRPr/>
          </a:p>
        </p:txBody>
      </p:sp>
      <p:sp>
        <p:nvSpPr>
          <p:cNvPr id="219" name="Shape 6"/>
          <p:cNvSpPr/>
          <p:nvPr/>
        </p:nvSpPr>
        <p:spPr>
          <a:xfrm>
            <a:off x="4088548" y="3210045"/>
            <a:ext cx="510333" cy="510333"/>
          </a:xfrm>
          <a:prstGeom prst="roundRect">
            <a:avLst>
              <a:gd name="adj" fmla="val 50000"/>
            </a:avLst>
          </a:prstGeom>
          <a:solidFill>
            <a:srgbClr val="8C98CA"/>
          </a:solidFill>
          <a:ln w="12700">
            <a:miter lim="400000"/>
          </a:ln>
        </p:spPr>
        <p:txBody>
          <a:bodyPr lIns="45719" rIns="45719"/>
          <a:lstStyle/>
          <a:p>
            <a:pPr>
              <a:defRPr sz="1300">
                <a:solidFill>
                  <a:srgbClr val="FFFFFF"/>
                </a:solidFill>
              </a:defRPr>
            </a:pPr>
            <a:endParaRPr/>
          </a:p>
        </p:txBody>
      </p:sp>
      <p:pic>
        <p:nvPicPr>
          <p:cNvPr id="220" name="Image 1" descr="Image 1"/>
          <p:cNvPicPr>
            <a:picLocks noChangeAspect="1"/>
          </p:cNvPicPr>
          <p:nvPr/>
        </p:nvPicPr>
        <p:blipFill>
          <a:blip r:embed="rId3"/>
          <a:stretch>
            <a:fillRect/>
          </a:stretch>
        </p:blipFill>
        <p:spPr>
          <a:xfrm>
            <a:off x="4228924" y="3350331"/>
            <a:ext cx="229584" cy="229584"/>
          </a:xfrm>
          <a:prstGeom prst="rect">
            <a:avLst/>
          </a:prstGeom>
          <a:ln w="12700">
            <a:miter lim="400000"/>
          </a:ln>
        </p:spPr>
      </p:pic>
      <p:sp>
        <p:nvSpPr>
          <p:cNvPr id="221" name="Text 7"/>
          <p:cNvSpPr txBox="1"/>
          <p:nvPr/>
        </p:nvSpPr>
        <p:spPr>
          <a:xfrm>
            <a:off x="4088548" y="3890488"/>
            <a:ext cx="2344342" cy="24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Efficiency &amp; Throughput</a:t>
            </a:r>
          </a:p>
        </p:txBody>
      </p:sp>
      <p:sp>
        <p:nvSpPr>
          <p:cNvPr id="222" name="Text 8"/>
          <p:cNvSpPr txBox="1"/>
          <p:nvPr/>
        </p:nvSpPr>
        <p:spPr>
          <a:xfrm>
            <a:off x="4088548" y="4258302"/>
            <a:ext cx="2795620" cy="15832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Reduce patient wait times, maximize productive clinical encounters, minimize administrative overhead, and optimize resource allocation across the care continuum.</a:t>
            </a:r>
          </a:p>
        </p:txBody>
      </p:sp>
      <p:sp>
        <p:nvSpPr>
          <p:cNvPr id="223" name="Shape 9"/>
          <p:cNvSpPr/>
          <p:nvPr/>
        </p:nvSpPr>
        <p:spPr>
          <a:xfrm>
            <a:off x="7230102" y="3034221"/>
            <a:ext cx="3147270" cy="3032970"/>
          </a:xfrm>
          <a:prstGeom prst="roundRect">
            <a:avLst>
              <a:gd name="adj" fmla="val 2356"/>
            </a:avLst>
          </a:prstGeom>
          <a:solidFill>
            <a:srgbClr val="283157"/>
          </a:solidFill>
          <a:ln w="7620">
            <a:solidFill>
              <a:srgbClr val="414A70"/>
            </a:solidFill>
          </a:ln>
        </p:spPr>
        <p:txBody>
          <a:bodyPr lIns="45719" rIns="45719"/>
          <a:lstStyle/>
          <a:p>
            <a:pPr>
              <a:defRPr sz="1300">
                <a:solidFill>
                  <a:srgbClr val="FFFFFF"/>
                </a:solidFill>
              </a:defRPr>
            </a:pPr>
            <a:endParaRPr/>
          </a:p>
        </p:txBody>
      </p:sp>
      <p:sp>
        <p:nvSpPr>
          <p:cNvPr id="224" name="Shape 10"/>
          <p:cNvSpPr/>
          <p:nvPr/>
        </p:nvSpPr>
        <p:spPr>
          <a:xfrm>
            <a:off x="7405927" y="3210045"/>
            <a:ext cx="510333" cy="510333"/>
          </a:xfrm>
          <a:prstGeom prst="roundRect">
            <a:avLst>
              <a:gd name="adj" fmla="val 50000"/>
            </a:avLst>
          </a:prstGeom>
          <a:solidFill>
            <a:srgbClr val="8C98CA"/>
          </a:solidFill>
          <a:ln w="12700">
            <a:miter lim="400000"/>
          </a:ln>
        </p:spPr>
        <p:txBody>
          <a:bodyPr lIns="45719" rIns="45719"/>
          <a:lstStyle/>
          <a:p>
            <a:pPr>
              <a:defRPr sz="1300">
                <a:solidFill>
                  <a:srgbClr val="FFFFFF"/>
                </a:solidFill>
              </a:defRPr>
            </a:pPr>
            <a:endParaRPr/>
          </a:p>
        </p:txBody>
      </p:sp>
      <p:pic>
        <p:nvPicPr>
          <p:cNvPr id="225" name="Image 2" descr="Image 2"/>
          <p:cNvPicPr>
            <a:picLocks noChangeAspect="1"/>
          </p:cNvPicPr>
          <p:nvPr/>
        </p:nvPicPr>
        <p:blipFill>
          <a:blip r:embed="rId4"/>
          <a:stretch>
            <a:fillRect/>
          </a:stretch>
        </p:blipFill>
        <p:spPr>
          <a:xfrm>
            <a:off x="7546302" y="3350331"/>
            <a:ext cx="229584" cy="229584"/>
          </a:xfrm>
          <a:prstGeom prst="rect">
            <a:avLst/>
          </a:prstGeom>
          <a:ln w="12700">
            <a:miter lim="400000"/>
          </a:ln>
        </p:spPr>
      </p:pic>
      <p:sp>
        <p:nvSpPr>
          <p:cNvPr id="226" name="Text 11"/>
          <p:cNvSpPr txBox="1"/>
          <p:nvPr/>
        </p:nvSpPr>
        <p:spPr>
          <a:xfrm>
            <a:off x="7405929" y="3890488"/>
            <a:ext cx="2080519" cy="24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Experience &amp; Access</a:t>
            </a:r>
          </a:p>
        </p:txBody>
      </p:sp>
      <p:sp>
        <p:nvSpPr>
          <p:cNvPr id="227" name="Text 12"/>
          <p:cNvSpPr txBox="1"/>
          <p:nvPr/>
        </p:nvSpPr>
        <p:spPr>
          <a:xfrm>
            <a:off x="7405927" y="4258302"/>
            <a:ext cx="2795619" cy="13165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Streamline patient interactions through self-scheduling, intelligent triage, automated reminders, and consistent follow-up communication protocols.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0" descr="Image 0"/>
          <p:cNvPicPr>
            <a:picLocks noChangeAspect="1"/>
          </p:cNvPicPr>
          <p:nvPr/>
        </p:nvPicPr>
        <p:blipFill>
          <a:blip r:embed="rId2"/>
          <a:stretch>
            <a:fillRect/>
          </a:stretch>
        </p:blipFill>
        <p:spPr>
          <a:xfrm>
            <a:off x="0" y="1028700"/>
            <a:ext cx="4114800" cy="6178810"/>
          </a:xfrm>
          <a:prstGeom prst="rect">
            <a:avLst/>
          </a:prstGeom>
          <a:ln w="12700">
            <a:miter lim="400000"/>
          </a:ln>
        </p:spPr>
      </p:pic>
      <p:sp>
        <p:nvSpPr>
          <p:cNvPr id="230" name="Text 0"/>
          <p:cNvSpPr txBox="1"/>
          <p:nvPr/>
        </p:nvSpPr>
        <p:spPr>
          <a:xfrm>
            <a:off x="4534327" y="1022163"/>
            <a:ext cx="6283206" cy="7946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3000"/>
              </a:lnSpc>
              <a:defRPr sz="2400">
                <a:solidFill>
                  <a:srgbClr val="FFFFFF"/>
                </a:solidFill>
              </a:defRPr>
            </a:lvl1pPr>
          </a:lstStyle>
          <a:p>
            <a:r>
              <a:rPr sz="3200" b="1" dirty="0">
                <a:latin typeface="Arial"/>
              </a:rPr>
              <a:t>Automation Scope: From Front Office to Analytics</a:t>
            </a:r>
            <a:endParaRPr lang="en-US" sz="3200" b="1">
              <a:latin typeface="Arial"/>
            </a:endParaRPr>
          </a:p>
        </p:txBody>
      </p:sp>
      <p:sp>
        <p:nvSpPr>
          <p:cNvPr id="231" name="Text 1"/>
          <p:cNvSpPr txBox="1"/>
          <p:nvPr/>
        </p:nvSpPr>
        <p:spPr>
          <a:xfrm>
            <a:off x="4546906" y="2325112"/>
            <a:ext cx="157094" cy="1755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500"/>
              </a:lnSpc>
              <a:defRPr sz="900">
                <a:solidFill>
                  <a:srgbClr val="EBECEF"/>
                </a:solidFill>
              </a:defRPr>
            </a:lvl1pPr>
          </a:lstStyle>
          <a:p>
            <a:r>
              <a:rPr sz="1100"/>
              <a:t>01</a:t>
            </a:r>
          </a:p>
        </p:txBody>
      </p:sp>
      <p:sp>
        <p:nvSpPr>
          <p:cNvPr id="232" name="Shape 2"/>
          <p:cNvSpPr/>
          <p:nvPr/>
        </p:nvSpPr>
        <p:spPr>
          <a:xfrm>
            <a:off x="4546910" y="2517725"/>
            <a:ext cx="5993786" cy="17146"/>
          </a:xfrm>
          <a:prstGeom prst="rect">
            <a:avLst/>
          </a:prstGeom>
          <a:solidFill>
            <a:srgbClr val="8C98CA"/>
          </a:solidFill>
          <a:ln w="12700">
            <a:miter lim="400000"/>
          </a:ln>
        </p:spPr>
        <p:txBody>
          <a:bodyPr lIns="45719" rIns="45719"/>
          <a:lstStyle/>
          <a:p>
            <a:pPr>
              <a:defRPr sz="1300">
                <a:solidFill>
                  <a:srgbClr val="FFFFFF"/>
                </a:solidFill>
              </a:defRPr>
            </a:pPr>
            <a:endParaRPr/>
          </a:p>
        </p:txBody>
      </p:sp>
      <p:sp>
        <p:nvSpPr>
          <p:cNvPr id="233" name="Text 3"/>
          <p:cNvSpPr txBox="1"/>
          <p:nvPr/>
        </p:nvSpPr>
        <p:spPr>
          <a:xfrm>
            <a:off x="4546910" y="2613723"/>
            <a:ext cx="2345194"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1500"/>
              </a:lnSpc>
              <a:defRPr sz="1200">
                <a:solidFill>
                  <a:srgbClr val="EBECEF"/>
                </a:solidFill>
              </a:defRPr>
            </a:lvl1pPr>
          </a:lstStyle>
          <a:p>
            <a:r>
              <a:rPr lang="en-GB" sz="1400" dirty="0"/>
              <a:t>Patient-Facing</a:t>
            </a:r>
            <a:r>
              <a:rPr sz="1400" dirty="0"/>
              <a:t> Automation</a:t>
            </a:r>
          </a:p>
        </p:txBody>
      </p:sp>
      <p:sp>
        <p:nvSpPr>
          <p:cNvPr id="235" name="Text 5"/>
          <p:cNvSpPr txBox="1"/>
          <p:nvPr/>
        </p:nvSpPr>
        <p:spPr>
          <a:xfrm>
            <a:off x="4546906" y="3491686"/>
            <a:ext cx="139391" cy="17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500"/>
              </a:lnSpc>
              <a:defRPr sz="900">
                <a:solidFill>
                  <a:srgbClr val="EBECEF"/>
                </a:solidFill>
              </a:defRPr>
            </a:lvl1pPr>
          </a:lstStyle>
          <a:p>
            <a:r>
              <a:t>02</a:t>
            </a:r>
          </a:p>
        </p:txBody>
      </p:sp>
      <p:sp>
        <p:nvSpPr>
          <p:cNvPr id="236" name="Shape 6"/>
          <p:cNvSpPr/>
          <p:nvPr/>
        </p:nvSpPr>
        <p:spPr>
          <a:xfrm>
            <a:off x="4546910" y="3684301"/>
            <a:ext cx="5993786" cy="17146"/>
          </a:xfrm>
          <a:prstGeom prst="rect">
            <a:avLst/>
          </a:prstGeom>
          <a:solidFill>
            <a:srgbClr val="8C98CA"/>
          </a:solidFill>
          <a:ln w="12700">
            <a:miter lim="400000"/>
          </a:ln>
        </p:spPr>
        <p:txBody>
          <a:bodyPr lIns="45719" rIns="45719"/>
          <a:lstStyle/>
          <a:p>
            <a:pPr>
              <a:defRPr sz="1300">
                <a:solidFill>
                  <a:srgbClr val="FFFFFF"/>
                </a:solidFill>
              </a:defRPr>
            </a:pPr>
            <a:endParaRPr/>
          </a:p>
        </p:txBody>
      </p:sp>
      <p:sp>
        <p:nvSpPr>
          <p:cNvPr id="237" name="Text 7"/>
          <p:cNvSpPr txBox="1"/>
          <p:nvPr/>
        </p:nvSpPr>
        <p:spPr>
          <a:xfrm>
            <a:off x="4546908" y="3780297"/>
            <a:ext cx="2039020"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1500"/>
              </a:lnSpc>
              <a:defRPr sz="1200">
                <a:solidFill>
                  <a:srgbClr val="EBECEF"/>
                </a:solidFill>
              </a:defRPr>
            </a:lvl1pPr>
          </a:lstStyle>
          <a:p>
            <a:r>
              <a:rPr sz="1400" dirty="0"/>
              <a:t>Back-Office Operations</a:t>
            </a:r>
            <a:endParaRPr lang="en-US" sz="1400" dirty="0"/>
          </a:p>
        </p:txBody>
      </p:sp>
      <p:sp>
        <p:nvSpPr>
          <p:cNvPr id="238" name="Text 8"/>
          <p:cNvSpPr txBox="1"/>
          <p:nvPr/>
        </p:nvSpPr>
        <p:spPr>
          <a:xfrm>
            <a:off x="4580363" y="4080657"/>
            <a:ext cx="5960333" cy="370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500"/>
              </a:lnSpc>
              <a:defRPr sz="900">
                <a:solidFill>
                  <a:srgbClr val="EBECEF"/>
                </a:solidFill>
              </a:defRPr>
            </a:lvl1pPr>
          </a:lstStyle>
          <a:p>
            <a:r>
              <a:rPr sz="1200" dirty="0"/>
              <a:t>Claims submission, denial management, inventory reordering, staff rostering, and supply chain coordination.</a:t>
            </a:r>
            <a:endParaRPr lang="en-US" sz="1200" dirty="0"/>
          </a:p>
        </p:txBody>
      </p:sp>
      <p:sp>
        <p:nvSpPr>
          <p:cNvPr id="239" name="Text 9"/>
          <p:cNvSpPr txBox="1"/>
          <p:nvPr/>
        </p:nvSpPr>
        <p:spPr>
          <a:xfrm>
            <a:off x="4546906" y="4658261"/>
            <a:ext cx="141064" cy="172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1500"/>
              </a:lnSpc>
              <a:defRPr sz="900">
                <a:solidFill>
                  <a:srgbClr val="EBECEF"/>
                </a:solidFill>
              </a:defRPr>
            </a:lvl1pPr>
          </a:lstStyle>
          <a:p>
            <a:r>
              <a:rPr sz="1000" dirty="0"/>
              <a:t>03</a:t>
            </a:r>
            <a:endParaRPr lang="en-US" sz="1000" dirty="0"/>
          </a:p>
        </p:txBody>
      </p:sp>
      <p:sp>
        <p:nvSpPr>
          <p:cNvPr id="240" name="Shape 10"/>
          <p:cNvSpPr/>
          <p:nvPr/>
        </p:nvSpPr>
        <p:spPr>
          <a:xfrm>
            <a:off x="4546910" y="4850874"/>
            <a:ext cx="5993786" cy="17146"/>
          </a:xfrm>
          <a:prstGeom prst="rect">
            <a:avLst/>
          </a:prstGeom>
          <a:solidFill>
            <a:srgbClr val="8C98CA"/>
          </a:solidFill>
          <a:ln w="12700">
            <a:miter lim="400000"/>
          </a:ln>
        </p:spPr>
        <p:txBody>
          <a:bodyPr lIns="45719" rIns="45719"/>
          <a:lstStyle/>
          <a:p>
            <a:pPr>
              <a:defRPr sz="1300">
                <a:solidFill>
                  <a:srgbClr val="FFFFFF"/>
                </a:solidFill>
              </a:defRPr>
            </a:pPr>
            <a:endParaRPr/>
          </a:p>
        </p:txBody>
      </p:sp>
      <p:sp>
        <p:nvSpPr>
          <p:cNvPr id="241" name="Text 11"/>
          <p:cNvSpPr txBox="1"/>
          <p:nvPr/>
        </p:nvSpPr>
        <p:spPr>
          <a:xfrm>
            <a:off x="4553998" y="4973634"/>
            <a:ext cx="2341888"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500"/>
              </a:lnSpc>
              <a:defRPr sz="1200">
                <a:solidFill>
                  <a:srgbClr val="EBECEF"/>
                </a:solidFill>
              </a:defRPr>
            </a:lvl1pPr>
          </a:lstStyle>
          <a:p>
            <a:r>
              <a:rPr sz="1400" dirty="0"/>
              <a:t>Clinical-Adjacent Support</a:t>
            </a:r>
            <a:endParaRPr lang="en-US" sz="1400" dirty="0"/>
          </a:p>
        </p:txBody>
      </p:sp>
      <p:sp>
        <p:nvSpPr>
          <p:cNvPr id="242" name="Text 12"/>
          <p:cNvSpPr txBox="1"/>
          <p:nvPr/>
        </p:nvSpPr>
        <p:spPr>
          <a:xfrm>
            <a:off x="4553600" y="5354284"/>
            <a:ext cx="5987096" cy="370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500"/>
              </a:lnSpc>
              <a:defRPr sz="900">
                <a:solidFill>
                  <a:srgbClr val="EBECEF"/>
                </a:solidFill>
              </a:defRPr>
            </a:lvl1pPr>
          </a:lstStyle>
          <a:p>
            <a:r>
              <a:rPr lang="en-GB" sz="1200" dirty="0"/>
              <a:t>Documentation</a:t>
            </a:r>
            <a:r>
              <a:rPr sz="1200" dirty="0"/>
              <a:t> augmentation via NLP, medication reconciliation, referral routing, and preauthorization workflows.</a:t>
            </a:r>
            <a:endParaRPr lang="en-US" sz="1200" dirty="0"/>
          </a:p>
        </p:txBody>
      </p:sp>
      <p:sp>
        <p:nvSpPr>
          <p:cNvPr id="243" name="Text 13"/>
          <p:cNvSpPr txBox="1"/>
          <p:nvPr/>
        </p:nvSpPr>
        <p:spPr>
          <a:xfrm>
            <a:off x="4546906" y="5824835"/>
            <a:ext cx="157094" cy="1755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500"/>
              </a:lnSpc>
              <a:defRPr sz="900">
                <a:solidFill>
                  <a:srgbClr val="EBECEF"/>
                </a:solidFill>
              </a:defRPr>
            </a:lvl1pPr>
          </a:lstStyle>
          <a:p>
            <a:r>
              <a:rPr sz="1100"/>
              <a:t>04</a:t>
            </a:r>
          </a:p>
        </p:txBody>
      </p:sp>
      <p:sp>
        <p:nvSpPr>
          <p:cNvPr id="244" name="Shape 14"/>
          <p:cNvSpPr/>
          <p:nvPr/>
        </p:nvSpPr>
        <p:spPr>
          <a:xfrm>
            <a:off x="4546910" y="6017450"/>
            <a:ext cx="5993786" cy="17146"/>
          </a:xfrm>
          <a:prstGeom prst="rect">
            <a:avLst/>
          </a:prstGeom>
          <a:solidFill>
            <a:srgbClr val="8C98CA"/>
          </a:solidFill>
          <a:ln w="12700">
            <a:miter lim="400000"/>
          </a:ln>
        </p:spPr>
        <p:txBody>
          <a:bodyPr lIns="45719" rIns="45719"/>
          <a:lstStyle/>
          <a:p>
            <a:pPr>
              <a:defRPr sz="1300">
                <a:solidFill>
                  <a:srgbClr val="FFFFFF"/>
                </a:solidFill>
              </a:defRPr>
            </a:pPr>
            <a:endParaRPr/>
          </a:p>
        </p:txBody>
      </p:sp>
      <p:sp>
        <p:nvSpPr>
          <p:cNvPr id="245" name="Text 15"/>
          <p:cNvSpPr txBox="1"/>
          <p:nvPr/>
        </p:nvSpPr>
        <p:spPr>
          <a:xfrm>
            <a:off x="4546906" y="6113445"/>
            <a:ext cx="1909177"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1500"/>
              </a:lnSpc>
              <a:defRPr sz="1200">
                <a:solidFill>
                  <a:srgbClr val="EBECEF"/>
                </a:solidFill>
              </a:defRPr>
            </a:lvl1pPr>
          </a:lstStyle>
          <a:p>
            <a:r>
              <a:rPr lang="en-GB" sz="1600" dirty="0"/>
              <a:t>Data</a:t>
            </a:r>
            <a:r>
              <a:rPr sz="1600" dirty="0"/>
              <a:t> Orchestration</a:t>
            </a:r>
            <a:endParaRPr lang="en-US" sz="1600" dirty="0"/>
          </a:p>
        </p:txBody>
      </p:sp>
      <p:sp>
        <p:nvSpPr>
          <p:cNvPr id="246" name="Text 16"/>
          <p:cNvSpPr txBox="1"/>
          <p:nvPr/>
        </p:nvSpPr>
        <p:spPr>
          <a:xfrm>
            <a:off x="4560291" y="6540930"/>
            <a:ext cx="5980405" cy="370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500"/>
              </a:lnSpc>
              <a:defRPr sz="900">
                <a:solidFill>
                  <a:srgbClr val="EBECEF"/>
                </a:solidFill>
              </a:defRPr>
            </a:lvl1pPr>
          </a:lstStyle>
          <a:p>
            <a:r>
              <a:rPr sz="1200" dirty="0"/>
              <a:t>ETL pipelines, real-time dashboards, quality measures (HEDIS), and predictive analytics for no-shows and readmission risk.</a:t>
            </a:r>
            <a:endParaRPr lang="en-US" sz="1200" dirty="0"/>
          </a:p>
        </p:txBody>
      </p:sp>
      <p:sp>
        <p:nvSpPr>
          <p:cNvPr id="2" name="TextBox 1">
            <a:extLst>
              <a:ext uri="{FF2B5EF4-FFF2-40B4-BE49-F238E27FC236}">
                <a16:creationId xmlns:a16="http://schemas.microsoft.com/office/drawing/2014/main" id="{8A9611D3-BCA2-6E72-49CA-8BC64ABB601C}"/>
              </a:ext>
            </a:extLst>
          </p:cNvPr>
          <p:cNvSpPr txBox="1"/>
          <p:nvPr/>
        </p:nvSpPr>
        <p:spPr>
          <a:xfrm>
            <a:off x="4531764" y="2810591"/>
            <a:ext cx="5584621" cy="759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1200" dirty="0">
                <a:solidFill>
                  <a:srgbClr val="FFFFFF"/>
                </a:solidFill>
              </a:rPr>
              <a:t>Online appointment booking, automated reminders via SMS/email/voice, digital intake forms, and telehealth triage systems.</a:t>
            </a:r>
            <a:endParaRPr lang="en-GB" sz="1200" dirty="0"/>
          </a:p>
          <a:p>
            <a:pPr marL="0" marR="0" indent="0" algn="l" defTabSz="457200">
              <a:lnSpc>
                <a:spcPct val="100000"/>
              </a:lnSpc>
              <a:spcBef>
                <a:spcPts val="0"/>
              </a:spcBef>
              <a:spcAft>
                <a:spcPts val="0"/>
              </a:spcAft>
              <a:buClrTx/>
              <a:buSzTx/>
              <a:buFontTx/>
              <a:buNone/>
              <a:tabLst/>
            </a:pPr>
            <a:endParaRPr lang="en-GB" sz="1800" b="0" i="0" u="none" strike="noStrike" cap="none" spc="0" normalizeH="0" baseline="0" dirty="0">
              <a:ln>
                <a:noFill/>
              </a:ln>
              <a:solidFill>
                <a:srgbClr val="000000"/>
              </a:solidFill>
              <a:effectLst/>
              <a:uFillTx/>
              <a:latin typeface="Century Gothic"/>
              <a:ea typeface="Century Gothic"/>
              <a:cs typeface="Century Gothic"/>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 0"/>
          <p:cNvSpPr txBox="1"/>
          <p:nvPr/>
        </p:nvSpPr>
        <p:spPr>
          <a:xfrm>
            <a:off x="595341" y="1263276"/>
            <a:ext cx="7828351" cy="490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4100"/>
              </a:lnSpc>
              <a:defRPr sz="3300">
                <a:solidFill>
                  <a:srgbClr val="FFFFFF"/>
                </a:solidFill>
              </a:defRPr>
            </a:lvl1pPr>
          </a:lstStyle>
          <a:p>
            <a:r>
              <a:rPr b="1" dirty="0">
                <a:latin typeface="Arial"/>
              </a:rPr>
              <a:t>Technical Architecture Foundation</a:t>
            </a:r>
          </a:p>
        </p:txBody>
      </p:sp>
      <p:sp>
        <p:nvSpPr>
          <p:cNvPr id="249" name="Text 1"/>
          <p:cNvSpPr txBox="1"/>
          <p:nvPr/>
        </p:nvSpPr>
        <p:spPr>
          <a:xfrm>
            <a:off x="595343" y="2509510"/>
            <a:ext cx="2529032" cy="296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400"/>
              </a:lnSpc>
              <a:defRPr sz="1900">
                <a:solidFill>
                  <a:srgbClr val="FFFFFF"/>
                </a:solidFill>
              </a:defRPr>
            </a:lvl1pPr>
          </a:lstStyle>
          <a:p>
            <a:r>
              <a:t>Integration Standards</a:t>
            </a:r>
          </a:p>
        </p:txBody>
      </p:sp>
      <p:sp>
        <p:nvSpPr>
          <p:cNvPr id="250" name="Text 2"/>
          <p:cNvSpPr txBox="1"/>
          <p:nvPr/>
        </p:nvSpPr>
        <p:spPr>
          <a:xfrm>
            <a:off x="595342" y="2998590"/>
            <a:ext cx="5703215" cy="516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57167" indent="-257167">
              <a:lnSpc>
                <a:spcPts val="2100"/>
              </a:lnSpc>
              <a:buSzPct val="100000"/>
              <a:buChar char="•"/>
              <a:defRPr sz="1300" b="1">
                <a:solidFill>
                  <a:srgbClr val="EBECEF"/>
                </a:solidFill>
              </a:defRPr>
            </a:pPr>
            <a:r>
              <a:t>FHIR &amp; HL7</a:t>
            </a:r>
            <a:r>
              <a:rPr b="0"/>
              <a:t>: Standardized clinical resource exchange and interoperability frameworks</a:t>
            </a:r>
          </a:p>
        </p:txBody>
      </p:sp>
      <p:sp>
        <p:nvSpPr>
          <p:cNvPr id="251" name="Text 3"/>
          <p:cNvSpPr txBox="1"/>
          <p:nvPr/>
        </p:nvSpPr>
        <p:spPr>
          <a:xfrm>
            <a:off x="595342" y="3602414"/>
            <a:ext cx="5703215" cy="516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57167" indent="-257167">
              <a:lnSpc>
                <a:spcPts val="2100"/>
              </a:lnSpc>
              <a:buSzPct val="100000"/>
              <a:buChar char="•"/>
              <a:defRPr sz="1300" b="1">
                <a:solidFill>
                  <a:srgbClr val="EBECEF"/>
                </a:solidFill>
              </a:defRPr>
            </a:pPr>
            <a:r>
              <a:t>RESTful APIs</a:t>
            </a:r>
            <a:r>
              <a:rPr b="0"/>
              <a:t>: Microservices exposing scheduling, patient lookup, and reminder capabilities</a:t>
            </a:r>
          </a:p>
        </p:txBody>
      </p:sp>
      <p:sp>
        <p:nvSpPr>
          <p:cNvPr id="252" name="Text 4"/>
          <p:cNvSpPr txBox="1"/>
          <p:nvPr/>
        </p:nvSpPr>
        <p:spPr>
          <a:xfrm>
            <a:off x="595342" y="4206240"/>
            <a:ext cx="5703215" cy="516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57167" indent="-257167">
              <a:lnSpc>
                <a:spcPts val="2100"/>
              </a:lnSpc>
              <a:buSzPct val="100000"/>
              <a:buChar char="•"/>
              <a:defRPr sz="1300" b="1">
                <a:solidFill>
                  <a:srgbClr val="EBECEF"/>
                </a:solidFill>
              </a:defRPr>
            </a:pPr>
            <a:r>
              <a:t>Event Streaming</a:t>
            </a:r>
            <a:r>
              <a:rPr b="0"/>
              <a:t>: Kafka-based message buses enabling decoupled, event-driven automation workflows</a:t>
            </a:r>
          </a:p>
        </p:txBody>
      </p:sp>
      <p:sp>
        <p:nvSpPr>
          <p:cNvPr id="253" name="Text 5"/>
          <p:cNvSpPr txBox="1"/>
          <p:nvPr/>
        </p:nvSpPr>
        <p:spPr>
          <a:xfrm>
            <a:off x="595341" y="4920705"/>
            <a:ext cx="2191824" cy="29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400"/>
              </a:lnSpc>
              <a:defRPr sz="1900">
                <a:solidFill>
                  <a:srgbClr val="FFFFFF"/>
                </a:solidFill>
              </a:defRPr>
            </a:lvl1pPr>
          </a:lstStyle>
          <a:p>
            <a:r>
              <a:t>Core Components</a:t>
            </a:r>
          </a:p>
        </p:txBody>
      </p:sp>
      <p:sp>
        <p:nvSpPr>
          <p:cNvPr id="254" name="Text 6"/>
          <p:cNvSpPr txBox="1"/>
          <p:nvPr/>
        </p:nvSpPr>
        <p:spPr>
          <a:xfrm>
            <a:off x="595342" y="5409782"/>
            <a:ext cx="5703215" cy="516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257167" indent="-257167">
              <a:lnSpc>
                <a:spcPts val="2100"/>
              </a:lnSpc>
              <a:buSzPct val="100000"/>
              <a:buChar char="•"/>
              <a:defRPr sz="1300">
                <a:solidFill>
                  <a:srgbClr val="EBECEF"/>
                </a:solidFill>
              </a:defRPr>
            </a:lvl1pPr>
          </a:lstStyle>
          <a:p>
            <a:r>
              <a:t>BPM workflow engines (Camunda) for multi-step process orchestration</a:t>
            </a:r>
          </a:p>
        </p:txBody>
      </p:sp>
      <p:sp>
        <p:nvSpPr>
          <p:cNvPr id="255" name="Text 7"/>
          <p:cNvSpPr txBox="1"/>
          <p:nvPr/>
        </p:nvSpPr>
        <p:spPr>
          <a:xfrm>
            <a:off x="595342" y="6013610"/>
            <a:ext cx="5000694" cy="249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L="257167" indent="-257167">
              <a:lnSpc>
                <a:spcPts val="2100"/>
              </a:lnSpc>
              <a:buSzPct val="100000"/>
              <a:buChar char="•"/>
              <a:defRPr sz="1300">
                <a:solidFill>
                  <a:srgbClr val="EBECEF"/>
                </a:solidFill>
              </a:defRPr>
            </a:lvl1pPr>
          </a:lstStyle>
          <a:p>
            <a:r>
              <a:t>Business rule engines (Drools) for regulatory and payer logic</a:t>
            </a:r>
          </a:p>
        </p:txBody>
      </p:sp>
      <p:sp>
        <p:nvSpPr>
          <p:cNvPr id="256" name="Text 8"/>
          <p:cNvSpPr txBox="1"/>
          <p:nvPr/>
        </p:nvSpPr>
        <p:spPr>
          <a:xfrm>
            <a:off x="595342" y="6345258"/>
            <a:ext cx="5157410" cy="249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L="257167" indent="-257167">
              <a:lnSpc>
                <a:spcPts val="2100"/>
              </a:lnSpc>
              <a:buSzPct val="100000"/>
              <a:buChar char="•"/>
              <a:defRPr sz="1300">
                <a:solidFill>
                  <a:srgbClr val="EBECEF"/>
                </a:solidFill>
              </a:defRPr>
            </a:lvl1pPr>
          </a:lstStyle>
          <a:p>
            <a:r>
              <a:t>RPA for legacy system integration where APIs are unavailable</a:t>
            </a:r>
          </a:p>
        </p:txBody>
      </p:sp>
      <p:pic>
        <p:nvPicPr>
          <p:cNvPr id="257" name="Image 0" descr="Image 0"/>
          <p:cNvPicPr>
            <a:picLocks noChangeAspect="1"/>
          </p:cNvPicPr>
          <p:nvPr/>
        </p:nvPicPr>
        <p:blipFill>
          <a:blip r:embed="rId2"/>
          <a:stretch>
            <a:fillRect/>
          </a:stretch>
        </p:blipFill>
        <p:spPr>
          <a:xfrm>
            <a:off x="6719326" y="2530764"/>
            <a:ext cx="3663762" cy="366376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 0"/>
          <p:cNvSpPr txBox="1"/>
          <p:nvPr/>
        </p:nvSpPr>
        <p:spPr>
          <a:xfrm>
            <a:off x="595343" y="1686549"/>
            <a:ext cx="7356181" cy="4882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4100"/>
              </a:lnSpc>
              <a:defRPr sz="3300">
                <a:solidFill>
                  <a:srgbClr val="FFFFFF"/>
                </a:solidFill>
              </a:defRPr>
            </a:lvl1pPr>
          </a:lstStyle>
          <a:p>
            <a:r>
              <a:rPr sz="3200" b="1" dirty="0">
                <a:latin typeface="Arial"/>
              </a:rPr>
              <a:t>Intelligent Automation Technologies</a:t>
            </a:r>
          </a:p>
        </p:txBody>
      </p:sp>
      <p:pic>
        <p:nvPicPr>
          <p:cNvPr id="260" name="Image 0" descr="Image 0"/>
          <p:cNvPicPr>
            <a:picLocks noChangeAspect="1"/>
          </p:cNvPicPr>
          <p:nvPr/>
        </p:nvPicPr>
        <p:blipFill>
          <a:blip r:embed="rId2"/>
          <a:stretch>
            <a:fillRect/>
          </a:stretch>
        </p:blipFill>
        <p:spPr>
          <a:xfrm>
            <a:off x="595343" y="2558356"/>
            <a:ext cx="425233" cy="425233"/>
          </a:xfrm>
          <a:prstGeom prst="rect">
            <a:avLst/>
          </a:prstGeom>
          <a:ln w="12700">
            <a:miter lim="400000"/>
          </a:ln>
        </p:spPr>
      </p:pic>
      <p:sp>
        <p:nvSpPr>
          <p:cNvPr id="261" name="Text 1"/>
          <p:cNvSpPr txBox="1"/>
          <p:nvPr/>
        </p:nvSpPr>
        <p:spPr>
          <a:xfrm>
            <a:off x="595343" y="3196203"/>
            <a:ext cx="2800848" cy="24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Robotic Process Automation</a:t>
            </a:r>
          </a:p>
        </p:txBody>
      </p:sp>
      <p:sp>
        <p:nvSpPr>
          <p:cNvPr id="262" name="Text 2"/>
          <p:cNvSpPr txBox="1"/>
          <p:nvPr/>
        </p:nvSpPr>
        <p:spPr>
          <a:xfrm>
            <a:off x="595344" y="3564016"/>
            <a:ext cx="4784705" cy="7831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Screen scraping and transaction automation for legacy systems lacking modern APIs—bridging the gap between old and new infrastructure.</a:t>
            </a:r>
          </a:p>
        </p:txBody>
      </p:sp>
      <p:pic>
        <p:nvPicPr>
          <p:cNvPr id="263" name="Image 1" descr="Image 1"/>
          <p:cNvPicPr>
            <a:picLocks noChangeAspect="1"/>
          </p:cNvPicPr>
          <p:nvPr/>
        </p:nvPicPr>
        <p:blipFill>
          <a:blip r:embed="rId3"/>
          <a:stretch>
            <a:fillRect/>
          </a:stretch>
        </p:blipFill>
        <p:spPr>
          <a:xfrm>
            <a:off x="5592662" y="2558356"/>
            <a:ext cx="425233" cy="425233"/>
          </a:xfrm>
          <a:prstGeom prst="rect">
            <a:avLst/>
          </a:prstGeom>
          <a:ln w="12700">
            <a:miter lim="400000"/>
          </a:ln>
        </p:spPr>
      </p:pic>
      <p:sp>
        <p:nvSpPr>
          <p:cNvPr id="264" name="Text 3"/>
          <p:cNvSpPr txBox="1"/>
          <p:nvPr/>
        </p:nvSpPr>
        <p:spPr>
          <a:xfrm>
            <a:off x="5592664" y="3196204"/>
            <a:ext cx="2646761" cy="24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NLP &amp; Speech Recognition</a:t>
            </a:r>
          </a:p>
        </p:txBody>
      </p:sp>
      <p:sp>
        <p:nvSpPr>
          <p:cNvPr id="265" name="Text 4"/>
          <p:cNvSpPr txBox="1"/>
          <p:nvPr/>
        </p:nvSpPr>
        <p:spPr>
          <a:xfrm>
            <a:off x="5592665" y="3564016"/>
            <a:ext cx="4784797" cy="7831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Automated note drafting, clinical entity extraction (medications, diagnoses), intake form parsing, and intelligent coding recommendations.</a:t>
            </a:r>
          </a:p>
        </p:txBody>
      </p:sp>
      <p:pic>
        <p:nvPicPr>
          <p:cNvPr id="266" name="Image 2" descr="Image 2"/>
          <p:cNvPicPr>
            <a:picLocks noChangeAspect="1"/>
          </p:cNvPicPr>
          <p:nvPr/>
        </p:nvPicPr>
        <p:blipFill>
          <a:blip r:embed="rId4"/>
          <a:stretch>
            <a:fillRect/>
          </a:stretch>
        </p:blipFill>
        <p:spPr>
          <a:xfrm>
            <a:off x="595343" y="4720768"/>
            <a:ext cx="425233" cy="425233"/>
          </a:xfrm>
          <a:prstGeom prst="rect">
            <a:avLst/>
          </a:prstGeom>
          <a:ln w="12700">
            <a:miter lim="400000"/>
          </a:ln>
        </p:spPr>
      </p:pic>
      <p:sp>
        <p:nvSpPr>
          <p:cNvPr id="267" name="Text 5"/>
          <p:cNvSpPr txBox="1"/>
          <p:nvPr/>
        </p:nvSpPr>
        <p:spPr>
          <a:xfrm>
            <a:off x="595342" y="5358615"/>
            <a:ext cx="2568774" cy="24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Machine Learning Models</a:t>
            </a:r>
          </a:p>
        </p:txBody>
      </p:sp>
      <p:sp>
        <p:nvSpPr>
          <p:cNvPr id="268" name="Text 6"/>
          <p:cNvSpPr txBox="1"/>
          <p:nvPr/>
        </p:nvSpPr>
        <p:spPr>
          <a:xfrm>
            <a:off x="595344" y="5726431"/>
            <a:ext cx="4784705" cy="783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No-show risk prediction, patient stratification, demand forecasting for staffing, and anomaly detection in billing—all with explainability frameworks.</a:t>
            </a:r>
          </a:p>
        </p:txBody>
      </p:sp>
      <p:pic>
        <p:nvPicPr>
          <p:cNvPr id="269" name="Image 3" descr="Image 3"/>
          <p:cNvPicPr>
            <a:picLocks noChangeAspect="1"/>
          </p:cNvPicPr>
          <p:nvPr/>
        </p:nvPicPr>
        <p:blipFill>
          <a:blip r:embed="rId5"/>
          <a:stretch>
            <a:fillRect/>
          </a:stretch>
        </p:blipFill>
        <p:spPr>
          <a:xfrm>
            <a:off x="5592662" y="4720768"/>
            <a:ext cx="425233" cy="425233"/>
          </a:xfrm>
          <a:prstGeom prst="rect">
            <a:avLst/>
          </a:prstGeom>
          <a:ln w="12700">
            <a:miter lim="400000"/>
          </a:ln>
        </p:spPr>
      </p:pic>
      <p:sp>
        <p:nvSpPr>
          <p:cNvPr id="270" name="Text 7"/>
          <p:cNvSpPr txBox="1"/>
          <p:nvPr/>
        </p:nvSpPr>
        <p:spPr>
          <a:xfrm>
            <a:off x="5592665" y="5358617"/>
            <a:ext cx="2251374" cy="24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Conversational Agents</a:t>
            </a:r>
          </a:p>
        </p:txBody>
      </p:sp>
      <p:sp>
        <p:nvSpPr>
          <p:cNvPr id="271" name="Text 8"/>
          <p:cNvSpPr txBox="1"/>
          <p:nvPr/>
        </p:nvSpPr>
        <p:spPr>
          <a:xfrm>
            <a:off x="5592665" y="5726431"/>
            <a:ext cx="4784797" cy="783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Chatbots collecting previsit information, triaging symptoms, answering FAQs, and intelligently escalating complex cases to human staff.</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 0"/>
          <p:cNvSpPr txBox="1"/>
          <p:nvPr/>
        </p:nvSpPr>
        <p:spPr>
          <a:xfrm>
            <a:off x="590968" y="1493400"/>
            <a:ext cx="8744381" cy="4877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4100"/>
              </a:lnSpc>
              <a:defRPr sz="3300">
                <a:solidFill>
                  <a:srgbClr val="FFFFFF"/>
                </a:solidFill>
              </a:defRPr>
            </a:lvl1pPr>
          </a:lstStyle>
          <a:p>
            <a:r>
              <a:rPr sz="3200" b="1" dirty="0">
                <a:latin typeface="Arial"/>
              </a:rPr>
              <a:t>Critical Algorithms in Healthcare Automation</a:t>
            </a:r>
            <a:endParaRPr lang="en-US" sz="3200" b="1">
              <a:latin typeface="Arial"/>
            </a:endParaRPr>
          </a:p>
        </p:txBody>
      </p:sp>
      <p:pic>
        <p:nvPicPr>
          <p:cNvPr id="274" name="Image 0" descr="Image 0"/>
          <p:cNvPicPr>
            <a:picLocks noChangeAspect="1"/>
          </p:cNvPicPr>
          <p:nvPr/>
        </p:nvPicPr>
        <p:blipFill>
          <a:blip r:embed="rId2"/>
          <a:stretch>
            <a:fillRect/>
          </a:stretch>
        </p:blipFill>
        <p:spPr>
          <a:xfrm>
            <a:off x="590967" y="2358867"/>
            <a:ext cx="4895434" cy="675443"/>
          </a:xfrm>
          <a:prstGeom prst="rect">
            <a:avLst/>
          </a:prstGeom>
          <a:ln w="12700">
            <a:miter lim="400000"/>
          </a:ln>
        </p:spPr>
      </p:pic>
      <p:sp>
        <p:nvSpPr>
          <p:cNvPr id="275" name="Text 1"/>
          <p:cNvSpPr txBox="1"/>
          <p:nvPr/>
        </p:nvSpPr>
        <p:spPr>
          <a:xfrm>
            <a:off x="759827" y="3203169"/>
            <a:ext cx="2410025" cy="24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Scheduling Optimization</a:t>
            </a:r>
          </a:p>
        </p:txBody>
      </p:sp>
      <p:sp>
        <p:nvSpPr>
          <p:cNvPr id="276" name="Text 2"/>
          <p:cNvSpPr txBox="1"/>
          <p:nvPr/>
        </p:nvSpPr>
        <p:spPr>
          <a:xfrm>
            <a:off x="759828" y="3568303"/>
            <a:ext cx="4557713" cy="7831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Constraint satisfaction, integer programming, and reinforcement learning for dynamic overbooking policies and resource allocation.</a:t>
            </a:r>
          </a:p>
        </p:txBody>
      </p:sp>
      <p:pic>
        <p:nvPicPr>
          <p:cNvPr id="277" name="Image 1" descr="Image 1"/>
          <p:cNvPicPr>
            <a:picLocks noChangeAspect="1"/>
          </p:cNvPicPr>
          <p:nvPr/>
        </p:nvPicPr>
        <p:blipFill>
          <a:blip r:embed="rId3"/>
          <a:stretch>
            <a:fillRect/>
          </a:stretch>
        </p:blipFill>
        <p:spPr>
          <a:xfrm>
            <a:off x="5486401" y="2358869"/>
            <a:ext cx="4895434" cy="675443"/>
          </a:xfrm>
          <a:prstGeom prst="rect">
            <a:avLst/>
          </a:prstGeom>
          <a:ln w="12700">
            <a:miter lim="400000"/>
          </a:ln>
        </p:spPr>
      </p:pic>
      <p:sp>
        <p:nvSpPr>
          <p:cNvPr id="278" name="Text 3"/>
          <p:cNvSpPr txBox="1"/>
          <p:nvPr/>
        </p:nvSpPr>
        <p:spPr>
          <a:xfrm>
            <a:off x="5655264" y="3203169"/>
            <a:ext cx="2088059" cy="24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Demand Forecasting</a:t>
            </a:r>
          </a:p>
        </p:txBody>
      </p:sp>
      <p:sp>
        <p:nvSpPr>
          <p:cNvPr id="279" name="Text 4"/>
          <p:cNvSpPr txBox="1"/>
          <p:nvPr/>
        </p:nvSpPr>
        <p:spPr>
          <a:xfrm>
            <a:off x="5655262" y="3568303"/>
            <a:ext cx="4557714" cy="7831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Time-series methods (ARIMA, Prophet, LSTM) combined with stochastic optimization for capacity planning under uncertainty.</a:t>
            </a:r>
          </a:p>
        </p:txBody>
      </p:sp>
      <p:pic>
        <p:nvPicPr>
          <p:cNvPr id="280" name="Image 2" descr="Image 2"/>
          <p:cNvPicPr>
            <a:picLocks noChangeAspect="1"/>
          </p:cNvPicPr>
          <p:nvPr/>
        </p:nvPicPr>
        <p:blipFill>
          <a:blip r:embed="rId4"/>
          <a:stretch>
            <a:fillRect/>
          </a:stretch>
        </p:blipFill>
        <p:spPr>
          <a:xfrm>
            <a:off x="590967" y="4547534"/>
            <a:ext cx="4895434" cy="675443"/>
          </a:xfrm>
          <a:prstGeom prst="rect">
            <a:avLst/>
          </a:prstGeom>
          <a:ln w="12700">
            <a:miter lim="400000"/>
          </a:ln>
        </p:spPr>
      </p:pic>
      <p:sp>
        <p:nvSpPr>
          <p:cNvPr id="281" name="Text 5"/>
          <p:cNvSpPr txBox="1"/>
          <p:nvPr/>
        </p:nvSpPr>
        <p:spPr>
          <a:xfrm>
            <a:off x="759828" y="5391836"/>
            <a:ext cx="1155503" cy="24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Clinical NLP</a:t>
            </a:r>
          </a:p>
        </p:txBody>
      </p:sp>
      <p:sp>
        <p:nvSpPr>
          <p:cNvPr id="282" name="Text 6"/>
          <p:cNvSpPr txBox="1"/>
          <p:nvPr/>
        </p:nvSpPr>
        <p:spPr>
          <a:xfrm>
            <a:off x="759828" y="5756969"/>
            <a:ext cx="4557713" cy="783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Transformer models for entity recognition, note sectioning, summarization, and vocabulary mapping to SNOMED CT and ICD codes.</a:t>
            </a:r>
          </a:p>
        </p:txBody>
      </p:sp>
      <p:pic>
        <p:nvPicPr>
          <p:cNvPr id="283" name="Image 3" descr="Image 3"/>
          <p:cNvPicPr>
            <a:picLocks noChangeAspect="1"/>
          </p:cNvPicPr>
          <p:nvPr/>
        </p:nvPicPr>
        <p:blipFill>
          <a:blip r:embed="rId5"/>
          <a:stretch>
            <a:fillRect/>
          </a:stretch>
        </p:blipFill>
        <p:spPr>
          <a:xfrm>
            <a:off x="5486401" y="4547534"/>
            <a:ext cx="4895434" cy="675443"/>
          </a:xfrm>
          <a:prstGeom prst="rect">
            <a:avLst/>
          </a:prstGeom>
          <a:ln w="12700">
            <a:miter lim="400000"/>
          </a:ln>
        </p:spPr>
      </p:pic>
      <p:sp>
        <p:nvSpPr>
          <p:cNvPr id="284" name="Text 7"/>
          <p:cNvSpPr txBox="1"/>
          <p:nvPr/>
        </p:nvSpPr>
        <p:spPr>
          <a:xfrm>
            <a:off x="5655262" y="5391837"/>
            <a:ext cx="2444255" cy="24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600">
                <a:solidFill>
                  <a:srgbClr val="EBECEF"/>
                </a:solidFill>
              </a:defRPr>
            </a:lvl1pPr>
          </a:lstStyle>
          <a:p>
            <a:r>
              <a:t>Clinical Decision Support</a:t>
            </a:r>
          </a:p>
        </p:txBody>
      </p:sp>
      <p:sp>
        <p:nvSpPr>
          <p:cNvPr id="285" name="Text 8"/>
          <p:cNvSpPr txBox="1"/>
          <p:nvPr/>
        </p:nvSpPr>
        <p:spPr>
          <a:xfrm>
            <a:off x="5655262" y="5756969"/>
            <a:ext cx="4557714" cy="783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100"/>
              </a:lnSpc>
              <a:defRPr sz="1300">
                <a:solidFill>
                  <a:srgbClr val="EBECEF"/>
                </a:solidFill>
              </a:defRPr>
            </a:lvl1pPr>
          </a:lstStyle>
          <a:p>
            <a:r>
              <a:t>Rule-based and ML-driven alerts for allergies, dosing checks, and care gaps—with explainability and clinician override capabilities.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ext 0"/>
          <p:cNvSpPr txBox="1"/>
          <p:nvPr/>
        </p:nvSpPr>
        <p:spPr>
          <a:xfrm>
            <a:off x="535358" y="1195807"/>
            <a:ext cx="7117025" cy="478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4000"/>
              </a:lnSpc>
              <a:defRPr sz="3100">
                <a:solidFill>
                  <a:srgbClr val="FFFFFF"/>
                </a:solidFill>
              </a:defRPr>
            </a:lvl1pPr>
          </a:lstStyle>
          <a:p>
            <a:r>
              <a:rPr sz="3200" b="1" dirty="0">
                <a:latin typeface="Arial"/>
              </a:rPr>
              <a:t>Challenges and Strategic Mitigations</a:t>
            </a:r>
            <a:endParaRPr lang="en-US" sz="3200" b="1">
              <a:latin typeface="Arial"/>
            </a:endParaRPr>
          </a:p>
        </p:txBody>
      </p:sp>
      <p:sp>
        <p:nvSpPr>
          <p:cNvPr id="288" name="Shape 1"/>
          <p:cNvSpPr/>
          <p:nvPr/>
        </p:nvSpPr>
        <p:spPr>
          <a:xfrm>
            <a:off x="573107" y="2318148"/>
            <a:ext cx="4831409" cy="2135358"/>
          </a:xfrm>
          <a:prstGeom prst="roundRect">
            <a:avLst>
              <a:gd name="adj" fmla="val 5139"/>
            </a:avLst>
          </a:prstGeom>
          <a:solidFill>
            <a:srgbClr val="080E26"/>
          </a:solidFill>
          <a:ln w="30480">
            <a:solidFill>
              <a:srgbClr val="414A70"/>
            </a:solidFill>
          </a:ln>
        </p:spPr>
        <p:txBody>
          <a:bodyPr lIns="45719" rIns="45719"/>
          <a:lstStyle/>
          <a:p>
            <a:pPr>
              <a:defRPr sz="1300">
                <a:solidFill>
                  <a:srgbClr val="FFFFFF"/>
                </a:solidFill>
              </a:defRPr>
            </a:pPr>
            <a:endParaRPr/>
          </a:p>
        </p:txBody>
      </p:sp>
      <p:sp>
        <p:nvSpPr>
          <p:cNvPr id="289" name="Shape 2"/>
          <p:cNvSpPr/>
          <p:nvPr/>
        </p:nvSpPr>
        <p:spPr>
          <a:xfrm>
            <a:off x="550246" y="2318148"/>
            <a:ext cx="91441" cy="2135358"/>
          </a:xfrm>
          <a:prstGeom prst="roundRect">
            <a:avLst>
              <a:gd name="adj" fmla="val 50000"/>
            </a:avLst>
          </a:prstGeom>
          <a:solidFill>
            <a:srgbClr val="8C98CA"/>
          </a:solidFill>
          <a:ln w="12700">
            <a:miter lim="400000"/>
          </a:ln>
        </p:spPr>
        <p:txBody>
          <a:bodyPr lIns="45719" rIns="45719"/>
          <a:lstStyle/>
          <a:p>
            <a:pPr>
              <a:defRPr sz="1300">
                <a:solidFill>
                  <a:srgbClr val="FFFFFF"/>
                </a:solidFill>
              </a:defRPr>
            </a:pPr>
            <a:endParaRPr/>
          </a:p>
        </p:txBody>
      </p:sp>
      <p:sp>
        <p:nvSpPr>
          <p:cNvPr id="290" name="Text 3"/>
          <p:cNvSpPr txBox="1"/>
          <p:nvPr/>
        </p:nvSpPr>
        <p:spPr>
          <a:xfrm>
            <a:off x="828229" y="2504688"/>
            <a:ext cx="2443344" cy="234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900"/>
              </a:lnSpc>
              <a:defRPr sz="1500">
                <a:solidFill>
                  <a:srgbClr val="EBECEF"/>
                </a:solidFill>
              </a:defRPr>
            </a:lvl1pPr>
          </a:lstStyle>
          <a:p>
            <a:r>
              <a:t>Data Quality &amp; Integration</a:t>
            </a:r>
          </a:p>
        </p:txBody>
      </p:sp>
      <p:sp>
        <p:nvSpPr>
          <p:cNvPr id="291" name="Text 4"/>
          <p:cNvSpPr txBox="1"/>
          <p:nvPr/>
        </p:nvSpPr>
        <p:spPr>
          <a:xfrm>
            <a:off x="828230" y="2858752"/>
            <a:ext cx="4389745" cy="490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000"/>
              </a:lnSpc>
              <a:defRPr sz="1200" b="1">
                <a:solidFill>
                  <a:srgbClr val="EBECEF"/>
                </a:solidFill>
              </a:defRPr>
            </a:pPr>
            <a:r>
              <a:t>Risk</a:t>
            </a:r>
            <a:r>
              <a:rPr b="0"/>
              <a:t>: Fragmented records and inconsistent coding across systems.</a:t>
            </a:r>
          </a:p>
        </p:txBody>
      </p:sp>
      <p:sp>
        <p:nvSpPr>
          <p:cNvPr id="292" name="Text 5"/>
          <p:cNvSpPr txBox="1"/>
          <p:nvPr/>
        </p:nvSpPr>
        <p:spPr>
          <a:xfrm>
            <a:off x="828230" y="3480972"/>
            <a:ext cx="4389745" cy="490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000"/>
              </a:lnSpc>
              <a:defRPr sz="1200" b="1">
                <a:solidFill>
                  <a:srgbClr val="EBECEF"/>
                </a:solidFill>
              </a:defRPr>
            </a:pPr>
            <a:r>
              <a:t>Mitigation</a:t>
            </a:r>
            <a:r>
              <a:rPr b="0"/>
              <a:t>: Robust ETL processes, canonical FHIR models, normalization services, and validation layers.</a:t>
            </a:r>
          </a:p>
        </p:txBody>
      </p:sp>
      <p:sp>
        <p:nvSpPr>
          <p:cNvPr id="293" name="Shape 6"/>
          <p:cNvSpPr/>
          <p:nvPr/>
        </p:nvSpPr>
        <p:spPr>
          <a:xfrm>
            <a:off x="5568196" y="2318149"/>
            <a:ext cx="4831498" cy="2135358"/>
          </a:xfrm>
          <a:prstGeom prst="roundRect">
            <a:avLst>
              <a:gd name="adj" fmla="val 5139"/>
            </a:avLst>
          </a:prstGeom>
          <a:solidFill>
            <a:srgbClr val="080E26"/>
          </a:solidFill>
          <a:ln w="30480">
            <a:solidFill>
              <a:srgbClr val="414A70"/>
            </a:solidFill>
          </a:ln>
        </p:spPr>
        <p:txBody>
          <a:bodyPr lIns="45719" rIns="45719"/>
          <a:lstStyle/>
          <a:p>
            <a:pPr>
              <a:defRPr sz="1300">
                <a:solidFill>
                  <a:srgbClr val="FFFFFF"/>
                </a:solidFill>
              </a:defRPr>
            </a:pPr>
            <a:endParaRPr/>
          </a:p>
        </p:txBody>
      </p:sp>
      <p:sp>
        <p:nvSpPr>
          <p:cNvPr id="294" name="Shape 7"/>
          <p:cNvSpPr/>
          <p:nvPr/>
        </p:nvSpPr>
        <p:spPr>
          <a:xfrm>
            <a:off x="5545335" y="2318149"/>
            <a:ext cx="91441" cy="2135358"/>
          </a:xfrm>
          <a:prstGeom prst="roundRect">
            <a:avLst>
              <a:gd name="adj" fmla="val 50000"/>
            </a:avLst>
          </a:prstGeom>
          <a:solidFill>
            <a:srgbClr val="8C98CA"/>
          </a:solidFill>
          <a:ln w="12700">
            <a:miter lim="400000"/>
          </a:ln>
        </p:spPr>
        <p:txBody>
          <a:bodyPr lIns="45719" rIns="45719"/>
          <a:lstStyle/>
          <a:p>
            <a:pPr>
              <a:defRPr sz="1300">
                <a:solidFill>
                  <a:srgbClr val="FFFFFF"/>
                </a:solidFill>
              </a:defRPr>
            </a:pPr>
            <a:endParaRPr/>
          </a:p>
        </p:txBody>
      </p:sp>
      <p:sp>
        <p:nvSpPr>
          <p:cNvPr id="295" name="Text 8"/>
          <p:cNvSpPr txBox="1"/>
          <p:nvPr/>
        </p:nvSpPr>
        <p:spPr>
          <a:xfrm>
            <a:off x="5823320" y="2504689"/>
            <a:ext cx="1939188" cy="234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900"/>
              </a:lnSpc>
              <a:defRPr sz="1500">
                <a:solidFill>
                  <a:srgbClr val="EBECEF"/>
                </a:solidFill>
              </a:defRPr>
            </a:lvl1pPr>
          </a:lstStyle>
          <a:p>
            <a:r>
              <a:t>Clinician Workflow Fit</a:t>
            </a:r>
          </a:p>
        </p:txBody>
      </p:sp>
      <p:sp>
        <p:nvSpPr>
          <p:cNvPr id="296" name="Text 9"/>
          <p:cNvSpPr txBox="1"/>
          <p:nvPr/>
        </p:nvSpPr>
        <p:spPr>
          <a:xfrm>
            <a:off x="5823317" y="2858753"/>
            <a:ext cx="4389835" cy="490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000"/>
              </a:lnSpc>
              <a:defRPr sz="1200" b="1">
                <a:solidFill>
                  <a:srgbClr val="EBECEF"/>
                </a:solidFill>
              </a:defRPr>
            </a:pPr>
            <a:r>
              <a:t>Risk</a:t>
            </a:r>
            <a:r>
              <a:rPr b="0"/>
              <a:t>: Automation that interrupts workflows may be rejected by end users.</a:t>
            </a:r>
          </a:p>
        </p:txBody>
      </p:sp>
      <p:sp>
        <p:nvSpPr>
          <p:cNvPr id="297" name="Text 10"/>
          <p:cNvSpPr txBox="1"/>
          <p:nvPr/>
        </p:nvSpPr>
        <p:spPr>
          <a:xfrm>
            <a:off x="5823317" y="3480970"/>
            <a:ext cx="4389835" cy="4907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000"/>
              </a:lnSpc>
              <a:defRPr sz="1200" b="1">
                <a:solidFill>
                  <a:srgbClr val="EBECEF"/>
                </a:solidFill>
              </a:defRPr>
            </a:pPr>
            <a:r>
              <a:t>Mitigation</a:t>
            </a:r>
            <a:r>
              <a:rPr b="0"/>
              <a:t>: Human-in-the-loop design, configurable thresholds, iterative user testing, and training programs.</a:t>
            </a:r>
          </a:p>
        </p:txBody>
      </p:sp>
      <p:sp>
        <p:nvSpPr>
          <p:cNvPr id="298" name="Shape 11"/>
          <p:cNvSpPr/>
          <p:nvPr/>
        </p:nvSpPr>
        <p:spPr>
          <a:xfrm>
            <a:off x="573107" y="4617184"/>
            <a:ext cx="4831409" cy="2135358"/>
          </a:xfrm>
          <a:prstGeom prst="roundRect">
            <a:avLst>
              <a:gd name="adj" fmla="val 5139"/>
            </a:avLst>
          </a:prstGeom>
          <a:solidFill>
            <a:srgbClr val="080E26"/>
          </a:solidFill>
          <a:ln w="30480">
            <a:solidFill>
              <a:srgbClr val="414A70"/>
            </a:solidFill>
          </a:ln>
        </p:spPr>
        <p:txBody>
          <a:bodyPr lIns="45719" rIns="45719"/>
          <a:lstStyle/>
          <a:p>
            <a:pPr>
              <a:defRPr sz="1300">
                <a:solidFill>
                  <a:srgbClr val="FFFFFF"/>
                </a:solidFill>
              </a:defRPr>
            </a:pPr>
            <a:endParaRPr/>
          </a:p>
        </p:txBody>
      </p:sp>
      <p:sp>
        <p:nvSpPr>
          <p:cNvPr id="299" name="Shape 12"/>
          <p:cNvSpPr/>
          <p:nvPr/>
        </p:nvSpPr>
        <p:spPr>
          <a:xfrm>
            <a:off x="550246" y="4617184"/>
            <a:ext cx="91441" cy="2135358"/>
          </a:xfrm>
          <a:prstGeom prst="roundRect">
            <a:avLst>
              <a:gd name="adj" fmla="val 50000"/>
            </a:avLst>
          </a:prstGeom>
          <a:solidFill>
            <a:srgbClr val="8C98CA"/>
          </a:solidFill>
          <a:ln w="12700">
            <a:miter lim="400000"/>
          </a:ln>
        </p:spPr>
        <p:txBody>
          <a:bodyPr lIns="45719" rIns="45719"/>
          <a:lstStyle/>
          <a:p>
            <a:pPr>
              <a:defRPr sz="1300">
                <a:solidFill>
                  <a:srgbClr val="FFFFFF"/>
                </a:solidFill>
              </a:defRPr>
            </a:pPr>
            <a:endParaRPr/>
          </a:p>
        </p:txBody>
      </p:sp>
      <p:sp>
        <p:nvSpPr>
          <p:cNvPr id="300" name="Text 13"/>
          <p:cNvSpPr txBox="1"/>
          <p:nvPr/>
        </p:nvSpPr>
        <p:spPr>
          <a:xfrm>
            <a:off x="828229" y="4803726"/>
            <a:ext cx="2089505" cy="234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900"/>
              </a:lnSpc>
              <a:defRPr sz="1500">
                <a:solidFill>
                  <a:srgbClr val="EBECEF"/>
                </a:solidFill>
              </a:defRPr>
            </a:lvl1pPr>
          </a:lstStyle>
          <a:p>
            <a:r>
              <a:t>Privacy &amp; Compliance</a:t>
            </a:r>
          </a:p>
        </p:txBody>
      </p:sp>
      <p:sp>
        <p:nvSpPr>
          <p:cNvPr id="301" name="Text 14"/>
          <p:cNvSpPr txBox="1"/>
          <p:nvPr/>
        </p:nvSpPr>
        <p:spPr>
          <a:xfrm>
            <a:off x="828230" y="5157789"/>
            <a:ext cx="4389745" cy="236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000"/>
              </a:lnSpc>
              <a:defRPr sz="1200" b="1">
                <a:solidFill>
                  <a:srgbClr val="EBECEF"/>
                </a:solidFill>
              </a:defRPr>
            </a:pPr>
            <a:r>
              <a:t>Risk</a:t>
            </a:r>
            <a:r>
              <a:rPr b="0"/>
              <a:t>: PHI exposure and regulatory violations (HIPAA, GDPR).</a:t>
            </a:r>
          </a:p>
        </p:txBody>
      </p:sp>
      <p:sp>
        <p:nvSpPr>
          <p:cNvPr id="302" name="Text 15"/>
          <p:cNvSpPr txBox="1"/>
          <p:nvPr/>
        </p:nvSpPr>
        <p:spPr>
          <a:xfrm>
            <a:off x="828230" y="5780008"/>
            <a:ext cx="4389745" cy="7447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ts val="2000"/>
              </a:lnSpc>
              <a:defRPr sz="1200" b="1">
                <a:solidFill>
                  <a:srgbClr val="EBECEF"/>
                </a:solidFill>
              </a:defRPr>
            </a:pPr>
            <a:r>
              <a:t>Mitigation</a:t>
            </a:r>
            <a:r>
              <a:rPr b="0"/>
              <a:t>: Privacy-by-design principles, encryption, data minimization, comprehensive audit logging, and legal review.</a:t>
            </a:r>
          </a:p>
        </p:txBody>
      </p:sp>
      <p:sp>
        <p:nvSpPr>
          <p:cNvPr id="303" name="Shape 16"/>
          <p:cNvSpPr/>
          <p:nvPr/>
        </p:nvSpPr>
        <p:spPr>
          <a:xfrm>
            <a:off x="5568196" y="4617187"/>
            <a:ext cx="4831498" cy="2135358"/>
          </a:xfrm>
          <a:prstGeom prst="roundRect">
            <a:avLst>
              <a:gd name="adj" fmla="val 5139"/>
            </a:avLst>
          </a:prstGeom>
          <a:solidFill>
            <a:srgbClr val="080E26"/>
          </a:solidFill>
          <a:ln w="30480">
            <a:solidFill>
              <a:srgbClr val="414A70"/>
            </a:solidFill>
          </a:ln>
        </p:spPr>
        <p:txBody>
          <a:bodyPr lIns="45719" rIns="45719"/>
          <a:lstStyle/>
          <a:p>
            <a:pPr>
              <a:defRPr sz="1300">
                <a:solidFill>
                  <a:srgbClr val="FFFFFF"/>
                </a:solidFill>
              </a:defRPr>
            </a:pPr>
            <a:endParaRPr/>
          </a:p>
        </p:txBody>
      </p:sp>
      <p:sp>
        <p:nvSpPr>
          <p:cNvPr id="304" name="Shape 17"/>
          <p:cNvSpPr/>
          <p:nvPr/>
        </p:nvSpPr>
        <p:spPr>
          <a:xfrm>
            <a:off x="5545335" y="4617187"/>
            <a:ext cx="91441" cy="2135358"/>
          </a:xfrm>
          <a:prstGeom prst="roundRect">
            <a:avLst>
              <a:gd name="adj" fmla="val 50000"/>
            </a:avLst>
          </a:prstGeom>
          <a:solidFill>
            <a:srgbClr val="8C98CA"/>
          </a:solidFill>
          <a:ln w="12700">
            <a:miter lim="400000"/>
          </a:ln>
        </p:spPr>
        <p:txBody>
          <a:bodyPr lIns="45719" rIns="45719"/>
          <a:lstStyle/>
          <a:p>
            <a:pPr>
              <a:defRPr sz="1300">
                <a:solidFill>
                  <a:srgbClr val="FFFFFF"/>
                </a:solidFill>
              </a:defRPr>
            </a:pPr>
            <a:endParaRPr/>
          </a:p>
        </p:txBody>
      </p:sp>
      <p:sp>
        <p:nvSpPr>
          <p:cNvPr id="305" name="Text 18"/>
          <p:cNvSpPr txBox="1"/>
          <p:nvPr/>
        </p:nvSpPr>
        <p:spPr>
          <a:xfrm>
            <a:off x="5823320" y="4803726"/>
            <a:ext cx="1844218" cy="234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900"/>
              </a:lnSpc>
              <a:defRPr sz="1500">
                <a:solidFill>
                  <a:srgbClr val="EBECEF"/>
                </a:solidFill>
              </a:defRPr>
            </a:lvl1pPr>
          </a:lstStyle>
          <a:p>
            <a:r>
              <a:t>Model Drift &amp; Safety</a:t>
            </a:r>
          </a:p>
        </p:txBody>
      </p:sp>
      <p:sp>
        <p:nvSpPr>
          <p:cNvPr id="306" name="Text 19"/>
          <p:cNvSpPr txBox="1"/>
          <p:nvPr/>
        </p:nvSpPr>
        <p:spPr>
          <a:xfrm>
            <a:off x="5823317" y="5157789"/>
            <a:ext cx="4389835" cy="4907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000"/>
              </a:lnSpc>
              <a:defRPr sz="1200" b="1">
                <a:solidFill>
                  <a:srgbClr val="EBECEF"/>
                </a:solidFill>
              </a:defRPr>
            </a:pPr>
            <a:r>
              <a:t>Risk</a:t>
            </a:r>
            <a:r>
              <a:rPr b="0"/>
              <a:t>: Biased predictions and degraded model performance over time.</a:t>
            </a:r>
          </a:p>
        </p:txBody>
      </p:sp>
      <p:sp>
        <p:nvSpPr>
          <p:cNvPr id="307" name="Text 20"/>
          <p:cNvSpPr txBox="1"/>
          <p:nvPr/>
        </p:nvSpPr>
        <p:spPr>
          <a:xfrm>
            <a:off x="5823317" y="5780008"/>
            <a:ext cx="4389835" cy="7447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000"/>
              </a:lnSpc>
              <a:defRPr sz="1200" b="1">
                <a:solidFill>
                  <a:srgbClr val="EBECEF"/>
                </a:solidFill>
              </a:defRPr>
            </a:pPr>
            <a:r>
              <a:t>Mitigation</a:t>
            </a:r>
            <a:r>
              <a:rPr b="0"/>
              <a:t>: Continuous monitoring, recalibration protocols, explainability frameworks (SHAP/LIME), and conservative fallback mechanisms.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 0"/>
          <p:cNvSpPr txBox="1"/>
          <p:nvPr/>
        </p:nvSpPr>
        <p:spPr>
          <a:xfrm>
            <a:off x="347081" y="640615"/>
            <a:ext cx="9443908" cy="32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2400"/>
              </a:lnSpc>
              <a:defRPr sz="1900">
                <a:solidFill>
                  <a:srgbClr val="FFFFFF"/>
                </a:solidFill>
              </a:defRPr>
            </a:lvl1pPr>
          </a:lstStyle>
          <a:p>
            <a:r>
              <a:rPr sz="3200" b="1" dirty="0">
                <a:latin typeface="Arial"/>
              </a:rPr>
              <a:t>Quantifiable Impacts of Healthcare Automation</a:t>
            </a:r>
            <a:endParaRPr lang="en-US" sz="3200" b="1">
              <a:latin typeface="Arial"/>
            </a:endParaRPr>
          </a:p>
        </p:txBody>
      </p:sp>
      <p:pic>
        <p:nvPicPr>
          <p:cNvPr id="311" name="Image 0" descr="Image 0"/>
          <p:cNvPicPr>
            <a:picLocks noChangeAspect="1"/>
          </p:cNvPicPr>
          <p:nvPr/>
        </p:nvPicPr>
        <p:blipFill>
          <a:blip r:embed="rId2"/>
          <a:stretch>
            <a:fillRect/>
          </a:stretch>
        </p:blipFill>
        <p:spPr>
          <a:xfrm>
            <a:off x="1443596" y="3003317"/>
            <a:ext cx="7793716" cy="4452560"/>
          </a:xfrm>
          <a:prstGeom prst="rect">
            <a:avLst/>
          </a:prstGeom>
          <a:ln w="12700">
            <a:miter lim="400000"/>
          </a:ln>
        </p:spPr>
      </p:pic>
      <p:sp>
        <p:nvSpPr>
          <p:cNvPr id="312" name="Text 2"/>
          <p:cNvSpPr txBox="1"/>
          <p:nvPr/>
        </p:nvSpPr>
        <p:spPr>
          <a:xfrm>
            <a:off x="353257" y="9151411"/>
            <a:ext cx="10266286" cy="140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200"/>
              </a:lnSpc>
              <a:defRPr sz="700">
                <a:solidFill>
                  <a:srgbClr val="EBECEF"/>
                </a:solidFill>
                <a:latin typeface="+mn-lt"/>
                <a:ea typeface="+mn-ea"/>
                <a:cs typeface="+mn-cs"/>
                <a:sym typeface="Arial"/>
              </a:defRPr>
            </a:lvl1pPr>
          </a:lstStyle>
          <a:p>
            <a:r>
              <a:t>These figures demonstrate automation's potential to free up valuable staff time, enhance financial performance, and improve patient flow, ultimately contributing to a more effective and responsive healthcare system.</a:t>
            </a:r>
          </a:p>
        </p:txBody>
      </p:sp>
      <p:sp>
        <p:nvSpPr>
          <p:cNvPr id="2" name="TextBox 1">
            <a:extLst>
              <a:ext uri="{FF2B5EF4-FFF2-40B4-BE49-F238E27FC236}">
                <a16:creationId xmlns:a16="http://schemas.microsoft.com/office/drawing/2014/main" id="{3CBD72C5-0CCE-7F92-1CC1-0D2791FA45F2}"/>
              </a:ext>
            </a:extLst>
          </p:cNvPr>
          <p:cNvSpPr txBox="1"/>
          <p:nvPr/>
        </p:nvSpPr>
        <p:spPr>
          <a:xfrm>
            <a:off x="339754" y="1598103"/>
            <a:ext cx="10280708"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GB" sz="1600" dirty="0">
                <a:solidFill>
                  <a:schemeClr val="bg1">
                    <a:lumMod val="10000"/>
                    <a:lumOff val="90000"/>
                  </a:schemeClr>
                </a:solidFill>
              </a:rPr>
              <a:t>Implementing intelligent a</a:t>
            </a:r>
            <a:r>
              <a:rPr lang="en-GB" sz="1600" dirty="0">
                <a:solidFill>
                  <a:schemeClr val="bg1">
                    <a:lumMod val="10000"/>
                    <a:lumOff val="90000"/>
                  </a:schemeClr>
                </a:solidFill>
                <a:latin typeface="Helvetica Neue"/>
              </a:rPr>
              <a:t>utomation across healthcare operations yields significant, measurable improvements in efficiency, accuracy, and overall service delivery. The following chart highlights key areas where automation drives substantial positive change.</a:t>
            </a:r>
            <a:endParaRPr lang="en-GB" sz="1600">
              <a:solidFill>
                <a:schemeClr val="bg1">
                  <a:lumMod val="10000"/>
                  <a:lumOff val="90000"/>
                </a:schemeClr>
              </a:solidFill>
            </a:endParaRPr>
          </a:p>
          <a:p>
            <a:endParaRPr lang="en-GB" sz="1400" b="0" i="0" u="none" strike="noStrike" cap="none" spc="0" normalizeH="0" baseline="0" dirty="0">
              <a:ln>
                <a:noFill/>
              </a:ln>
              <a:solidFill>
                <a:schemeClr val="bg1">
                  <a:lumMod val="10000"/>
                  <a:lumOff val="90000"/>
                </a:schemeClr>
              </a:solidFill>
              <a:effectLst/>
              <a:uFillTx/>
              <a:latin typeface="Century Gothic"/>
              <a:ea typeface="Century Gothic"/>
              <a:cs typeface="Century Gothic"/>
            </a:endParaRPr>
          </a:p>
        </p:txBody>
      </p:sp>
    </p:spTree>
  </p:cSld>
  <p:clrMapOvr>
    <a:masterClrMapping/>
  </p:clrMapOvr>
  <p:transition spd="med"/>
</p:sld>
</file>

<file path=ppt/theme/theme1.xml><?xml version="1.0" encoding="utf-8"?>
<a:theme xmlns:a="http://schemas.openxmlformats.org/drawingml/2006/main" name="Quotable">
  <a:themeElements>
    <a:clrScheme name="Quotable">
      <a:dk1>
        <a:srgbClr val="000000"/>
      </a:dk1>
      <a:lt1>
        <a:srgbClr val="212121"/>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fontScheme name="Quotable">
      <a:majorFont>
        <a:latin typeface="Helvetica"/>
        <a:ea typeface="Helvetica"/>
        <a:cs typeface="Helvetica"/>
      </a:majorFont>
      <a:minorFont>
        <a:latin typeface="Arial"/>
        <a:ea typeface="Arial"/>
        <a:cs typeface="Arial"/>
      </a:minorFont>
    </a:fontScheme>
    <a:fmtScheme name="Quotab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Quotable">
  <a:themeElements>
    <a:clrScheme name="Quotable">
      <a:dk1>
        <a:srgbClr val="000000"/>
      </a:dk1>
      <a:lt1>
        <a:srgbClr val="FFFFFF"/>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fontScheme name="Quotable">
      <a:majorFont>
        <a:latin typeface="Helvetica"/>
        <a:ea typeface="Helvetica"/>
        <a:cs typeface="Helvetica"/>
      </a:majorFont>
      <a:minorFont>
        <a:latin typeface="Arial"/>
        <a:ea typeface="Arial"/>
        <a:cs typeface="Arial"/>
      </a:minorFont>
    </a:fontScheme>
    <a:fmtScheme name="Quotab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 Forward: Implementing Intelligent Automation</vt:lpstr>
      <vt:lpstr>Case Study – Apollo Hospitals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426</cp:revision>
  <dcterms:modified xsi:type="dcterms:W3CDTF">2025-11-05T08:15:19Z</dcterms:modified>
</cp:coreProperties>
</file>